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4" r:id="rId19"/>
    <p:sldId id="293" r:id="rId20"/>
    <p:sldId id="274" r:id="rId21"/>
    <p:sldId id="273" r:id="rId22"/>
    <p:sldId id="275" r:id="rId23"/>
    <p:sldId id="276" r:id="rId24"/>
    <p:sldId id="278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2" r:id="rId36"/>
    <p:sldId id="288" r:id="rId37"/>
    <p:sldId id="289" r:id="rId38"/>
    <p:sldId id="290" r:id="rId39"/>
    <p:sldId id="291" r:id="rId40"/>
    <p:sldId id="295" r:id="rId41"/>
    <p:sldId id="296" r:id="rId42"/>
    <p:sldId id="302" r:id="rId43"/>
    <p:sldId id="308" r:id="rId44"/>
    <p:sldId id="309" r:id="rId45"/>
    <p:sldId id="297" r:id="rId46"/>
    <p:sldId id="298" r:id="rId47"/>
    <p:sldId id="299" r:id="rId48"/>
    <p:sldId id="300" r:id="rId49"/>
    <p:sldId id="301" r:id="rId50"/>
    <p:sldId id="303" r:id="rId51"/>
    <p:sldId id="305" r:id="rId52"/>
    <p:sldId id="304" r:id="rId53"/>
    <p:sldId id="306" r:id="rId54"/>
    <p:sldId id="307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3"/>
    <p:restoredTop sz="94646"/>
  </p:normalViewPr>
  <p:slideViewPr>
    <p:cSldViewPr snapToGrid="0" snapToObjects="1" showGuides="1">
      <p:cViewPr varScale="1">
        <p:scale>
          <a:sx n="94" d="100"/>
          <a:sy n="94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A7B1A-759E-704F-8F24-7B2A55593989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814E6-D57F-2B40-8EF0-01627AC51B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16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DNN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GPU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814E6-D57F-2B40-8EF0-01627AC51B7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12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</a:t>
            </a:r>
            <a:r>
              <a:rPr kumimoji="1" lang="en-US" altLang="zh-CN" dirty="0"/>
              <a:t>tf1.X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814E6-D57F-2B40-8EF0-01627AC51B7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768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</a:t>
            </a:r>
            <a:r>
              <a:rPr kumimoji="1" lang="en-US" altLang="zh-CN" dirty="0" err="1"/>
              <a:t>cuda</a:t>
            </a:r>
            <a:r>
              <a:rPr kumimoji="1" lang="zh-CN" altLang="en-US" dirty="0"/>
              <a:t>版本不匹配，会自动使用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版本的</a:t>
            </a:r>
            <a:r>
              <a:rPr kumimoji="1" lang="en-US" altLang="zh-CN" dirty="0" err="1"/>
              <a:t>tf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814E6-D57F-2B40-8EF0-01627AC51B7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929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C8388-5F95-8743-9F6A-E8E95BB02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636320-6665-A047-AEB5-BA67276ED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9A7F7C-2200-D449-8A04-375D3242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E532D3-B530-2040-AB70-46BB9404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C26F7-D491-8C46-AC20-84580208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21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36E4A-C936-B847-B321-4EFADB86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D0B93A-DB56-8942-8559-9D15B851C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029453-D1AA-464E-A409-3886DE53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6A0945-476C-5B49-9856-EFA83053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FFF23-8D87-624B-B41D-82EEA953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58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C3C5BC-122F-9B48-972D-4704EAA5E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00BF2D-281E-DB47-8944-4C8912BAD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95D11E-ABEE-014A-A64E-CCA7A2D35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BA506-71C3-D44A-A530-A9D520E33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0632C0-5280-8D45-8707-78869AC5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91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180C8-11B6-D947-A6D8-E63A5A48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2CBB2-BFF6-DA44-8CD6-C5A643B52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CE8132-EA62-D344-8FFE-E6399199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DF2AA8-36AA-224B-B181-3E257B09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C76929-EF9E-4347-8EBA-A5738563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709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201F1-FFF2-854B-ACDF-84BB0C06C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836E5E-D85F-7A4B-9407-F5A96A18D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A95B14-8AF1-1248-B9FB-78DD6FF1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34F85-3EBF-B844-BE5E-6312BDA0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652C66-A1A9-F44E-AFA8-9C6B04E5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007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08B3C-0BDE-0E49-89E5-164E674E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0CBAF-45DC-0C45-9334-D0EB2BB04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079C74-603D-BE48-8AB3-BCCE77C58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2A4D94-2801-6D41-AB99-0140FB3CC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F412AF-EC63-0E47-AEE8-DC4C6EA5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8B727F-1B09-5D4D-821C-543FF027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5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A288D-8D3D-4044-9A63-0782A5E3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77D4C8-7AD8-8F44-8AB1-569B54E12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BC6D02-DFAF-8643-9440-6ACEF1813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33F888-C129-7C48-8870-A3CE8AD54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78CA13-184B-8142-A539-6C76B221E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40F643-7B04-114A-8136-9DAB01AD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C417EE-AA31-2842-9822-3AE03704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FD75EE2-F638-D248-BBAF-E768E39A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921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A83A3-578F-8648-86F8-2B83430F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54D93C-4C06-0E4D-9FE3-1A1D50DC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2CB1B5-FFE1-A74C-AE7E-790F9891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FF1E8C-169A-D442-BD87-F3437C46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327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0393D5-0ED9-1C43-AF3B-9EA9FCFF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D77E39-3371-1444-A0F6-0A1763F9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E89971-1E4C-724E-B4D7-C32E3761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036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42524-C243-B049-AF7C-A9B263FB7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3FFB9-5B32-674B-9899-8B38748E8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FE4CF9-07D2-0A43-822D-4926A5E13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7742DF-2F68-CA4F-8BFF-536C2701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CC0C8A-1819-104D-B202-2D786294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CC966C-B5D6-314A-8B44-653B6351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69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DB63D-AB9C-8948-81E4-8BF84D49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4591EA-5B31-2748-88D2-2F0E9EBB3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8FC977-A372-B543-BBAD-57A27D9D6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C6D241-1344-384F-A2A3-AF45E0795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E36A-B67D-EF4A-974B-5B6933F5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76E4A5-7111-EE48-AAF4-4DFF4614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884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827DF5-0A43-7C48-8355-928C41FE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326F4F-8C66-E94B-8599-16091AA5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36B26-1F21-CC4F-8C91-67D70CE1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324BB-0583-3645-A610-DE5C5763A364}" type="datetimeFigureOut">
              <a:rPr kumimoji="1" lang="zh-CN" altLang="en-US" smtClean="0"/>
              <a:t>2021/3/18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1F77F1-EEEA-C843-AF3C-4D8985D0A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07517C-2B27-BC4C-B7CB-AEE3DAF8F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44E32-26D5-9242-878D-26F90179B9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22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6681A-708C-8F43-8531-CC9F7905E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Python,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529389-795C-5347-BB70-D7535B36B9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曹辰捷，</a:t>
            </a:r>
            <a:r>
              <a:rPr kumimoji="1" lang="zh-CN" altLang="en-US"/>
              <a:t>王艺楷，</a:t>
            </a:r>
            <a:r>
              <a:rPr kumimoji="1" lang="zh-CN" altLang="en-US" dirty="0"/>
              <a:t>付彦伟</a:t>
            </a:r>
          </a:p>
        </p:txBody>
      </p:sp>
    </p:spTree>
    <p:extLst>
      <p:ext uri="{BB962C8B-B14F-4D97-AF65-F5344CB8AC3E}">
        <p14:creationId xmlns:p14="http://schemas.microsoft.com/office/powerpoint/2010/main" val="318949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A015B5-C65E-0947-AABC-BDE04578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84"/>
            <a:ext cx="10248900" cy="5168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D3A60E-C812-F748-B3A6-D47A54B8F9FA}"/>
              </a:ext>
            </a:extLst>
          </p:cNvPr>
          <p:cNvSpPr/>
          <p:nvPr/>
        </p:nvSpPr>
        <p:spPr>
          <a:xfrm>
            <a:off x="5214027" y="3244334"/>
            <a:ext cx="68482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Tensor("conv2d/BiasAdd:0", shape=(?, 64, 64, 16), dtype=float32)</a:t>
            </a:r>
          </a:p>
          <a:p>
            <a:r>
              <a:rPr lang="zh-CN" altLang="en-US" dirty="0"/>
              <a:t>Tensor("conv2d_1/BiasAdd:0", shape=(?, 32, 32, 32), dtype=float32)</a:t>
            </a:r>
          </a:p>
          <a:p>
            <a:r>
              <a:rPr lang="zh-CN" altLang="en-US" dirty="0"/>
              <a:t>Tensor("conv2d_2/BiasAdd:0", shape=(?, 32, 32, 64), dtype=float32)</a:t>
            </a:r>
            <a:endParaRPr lang="en-US" altLang="zh-CN" dirty="0"/>
          </a:p>
          <a:p>
            <a:r>
              <a:rPr lang="en" altLang="zh-CN" dirty="0"/>
              <a:t>Tensor("flatten/Reshape:0", shape=(?, 65536), </a:t>
            </a:r>
            <a:r>
              <a:rPr lang="en" altLang="zh-CN" dirty="0" err="1"/>
              <a:t>dtype</a:t>
            </a:r>
            <a:r>
              <a:rPr lang="en" altLang="zh-CN" dirty="0"/>
              <a:t>=float32)</a:t>
            </a:r>
          </a:p>
          <a:p>
            <a:r>
              <a:rPr lang="en" altLang="zh-CN" dirty="0"/>
              <a:t>Tensor("dense/BiasAdd:0", shape=(?, 1), </a:t>
            </a:r>
            <a:r>
              <a:rPr lang="en" altLang="zh-CN" dirty="0" err="1"/>
              <a:t>dtype</a:t>
            </a:r>
            <a:r>
              <a:rPr lang="en" altLang="zh-CN" dirty="0"/>
              <a:t>=float32)</a:t>
            </a:r>
          </a:p>
          <a:p>
            <a:r>
              <a:rPr lang="en-US" altLang="zh-CN" dirty="0"/>
              <a:t>[[0.14791451]]</a:t>
            </a:r>
            <a:r>
              <a:rPr lang="zh-CN" altLang="en-US" dirty="0"/>
              <a:t> </a:t>
            </a:r>
            <a:r>
              <a:rPr lang="en-US" altLang="zh-CN" dirty="0"/>
              <a:t>(1</a:t>
            </a:r>
            <a:r>
              <a:rPr lang="zh-CN" altLang="en-US" dirty="0"/>
              <a:t>*</a:t>
            </a:r>
            <a:r>
              <a:rPr lang="en-US" altLang="zh-CN" dirty="0"/>
              <a:t>1)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F5C5D1-B955-F644-AF2E-54263059B26A}"/>
              </a:ext>
            </a:extLst>
          </p:cNvPr>
          <p:cNvSpPr/>
          <p:nvPr/>
        </p:nvSpPr>
        <p:spPr>
          <a:xfrm>
            <a:off x="0" y="27586"/>
            <a:ext cx="6205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latin typeface="Calibri" panose="020F0502020204030204" pitchFamily="34" charset="0"/>
              </a:rPr>
              <a:t>Create placeholders for inputs and labels </a:t>
            </a:r>
            <a:endParaRPr lang="en" altLang="zh-CN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27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16C2A-93FC-844D-BA5C-B7ED8C03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TensorBoard:Visulaizing</a:t>
            </a:r>
            <a:r>
              <a:rPr lang="en" altLang="zh-CN" dirty="0"/>
              <a:t> Learning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9973CA-1AF0-8C4A-8C98-A979F041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256081" cy="445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1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FC710-CDC5-9C43-9621-A987EC20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TensorBoard</a:t>
            </a:r>
            <a:r>
              <a:rPr lang="en" altLang="zh-CN" dirty="0"/>
              <a:t>: Graph Visualization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25B29F-4FE9-4C48-87B3-61B109D9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30" y="1557910"/>
            <a:ext cx="9572017" cy="488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24A-85E3-7946-939A-C7521964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TensorBoard</a:t>
            </a:r>
            <a:r>
              <a:rPr lang="en" altLang="zh-CN" dirty="0"/>
              <a:t>: Graph Visualization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6E164C-A984-5C4E-BA81-3D8EC3A5B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B62E5A-A6E8-4A48-81D6-990B375C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784077" cy="47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7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AD30E-A118-0E46-902F-C5D81CF7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tf.constant</a:t>
            </a:r>
            <a:r>
              <a:rPr lang="en" altLang="zh-CN" dirty="0"/>
              <a:t>() and </a:t>
            </a:r>
            <a:r>
              <a:rPr lang="en" altLang="zh-CN" dirty="0" err="1"/>
              <a:t>tf.Variable</a:t>
            </a:r>
            <a:r>
              <a:rPr lang="en" altLang="zh-CN" dirty="0"/>
              <a:t>()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02AF5-1F61-3547-A7F9-525160F91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• Constant values are stored in the graph definition</a:t>
            </a:r>
          </a:p>
          <a:p>
            <a:r>
              <a:rPr lang="en" altLang="zh-CN" dirty="0"/>
              <a:t>Sessions allocate memory to store variable values </a:t>
            </a:r>
          </a:p>
          <a:p>
            <a:endParaRPr lang="en" altLang="zh-CN" dirty="0">
              <a:effectLst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D4B4FF-2A4E-FF46-90FC-144ED089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1" y="2851944"/>
            <a:ext cx="5397500" cy="2298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D93C8E-E3A2-0D4C-B0F8-EF0728A07EF9}"/>
              </a:ext>
            </a:extLst>
          </p:cNvPr>
          <p:cNvSpPr/>
          <p:nvPr/>
        </p:nvSpPr>
        <p:spPr>
          <a:xfrm>
            <a:off x="274671" y="539158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[1]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F1B649-6302-1A4E-968F-ED2DBD13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729" y="2807494"/>
            <a:ext cx="6096000" cy="2387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CB5886A-6D75-CB42-AC1D-A4C732BC0A74}"/>
              </a:ext>
            </a:extLst>
          </p:cNvPr>
          <p:cNvSpPr/>
          <p:nvPr/>
        </p:nvSpPr>
        <p:spPr>
          <a:xfrm>
            <a:off x="6199762" y="5437754"/>
            <a:ext cx="463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[1]</a:t>
            </a:r>
          </a:p>
          <a:p>
            <a:r>
              <a:rPr lang="zh-CN" alt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78748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FD2BE-5D3E-E64E-98E5-E284FCAB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tf.Variable</a:t>
            </a:r>
            <a:r>
              <a:rPr lang="en" altLang="zh-CN" dirty="0"/>
              <a:t>() and </a:t>
            </a:r>
            <a:r>
              <a:rPr lang="en" altLang="zh-CN" dirty="0" err="1"/>
              <a:t>tf.get_variable</a:t>
            </a:r>
            <a:r>
              <a:rPr lang="en" altLang="zh-CN" dirty="0"/>
              <a:t>()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7FA9C-3350-4947-BDF6-E06AD1791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• </a:t>
            </a:r>
            <a:r>
              <a:rPr lang="en" altLang="zh-CN" dirty="0" err="1"/>
              <a:t>tf.variable</a:t>
            </a:r>
            <a:r>
              <a:rPr lang="en" altLang="zh-CN" dirty="0"/>
              <a:t>() </a:t>
            </a:r>
            <a:r>
              <a:rPr lang="zh-CN" altLang="en-US" dirty="0"/>
              <a:t>检测到命名冲突会自己处理 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r>
              <a:rPr lang="en-US" altLang="zh-CN" dirty="0"/>
              <a:t>• </a:t>
            </a:r>
            <a:r>
              <a:rPr lang="en" altLang="zh-CN" dirty="0" err="1"/>
              <a:t>tf.get_variable</a:t>
            </a:r>
            <a:r>
              <a:rPr lang="en" altLang="zh-CN" dirty="0"/>
              <a:t>() </a:t>
            </a:r>
            <a:r>
              <a:rPr lang="zh-CN" altLang="en-US" dirty="0"/>
              <a:t>检测到命名冲突会报错 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所以我们在需要共享变量的时候需要使用</a:t>
            </a:r>
            <a:r>
              <a:rPr lang="en" altLang="zh-CN" dirty="0" err="1"/>
              <a:t>tf.get_variable</a:t>
            </a:r>
            <a:r>
              <a:rPr lang="en" altLang="zh-CN" dirty="0"/>
              <a:t>()</a:t>
            </a:r>
            <a:r>
              <a:rPr lang="zh-CN" altLang="en" dirty="0"/>
              <a:t>，</a:t>
            </a:r>
            <a:r>
              <a:rPr lang="zh-CN" altLang="en-US" dirty="0"/>
              <a:t>其余 情况下，这两个的用法都是一样的。 </a:t>
            </a:r>
            <a:endParaRPr lang="en-US" altLang="zh-CN" dirty="0"/>
          </a:p>
          <a:p>
            <a:pPr marL="0" indent="0">
              <a:buNone/>
            </a:pPr>
            <a:endParaRPr lang="en-US" altLang="zh-CN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(train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eval)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92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25468-7997-1C45-A3FD-E389AE01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81FEB5-80CE-7045-AC63-2E6031B0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3068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882D1C-AD2A-294D-BB54-412528D27129}"/>
              </a:ext>
            </a:extLst>
          </p:cNvPr>
          <p:cNvSpPr/>
          <p:nvPr/>
        </p:nvSpPr>
        <p:spPr>
          <a:xfrm>
            <a:off x="8268512" y="2393004"/>
            <a:ext cx="1410510" cy="389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B9AF16-114A-E440-A9B1-8ED0124E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336" y="4472247"/>
            <a:ext cx="4470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76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7835E-A3A0-6940-AC9C-B5AFD5E9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BFCE01-2D6D-484F-8CC8-CC7F8A2B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Dropout</a:t>
            </a:r>
          </a:p>
          <a:p>
            <a:r>
              <a:rPr kumimoji="1" lang="en-US" altLang="zh-CN" dirty="0" err="1"/>
              <a:t>BatchNorm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274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A2160-6900-A74D-B0D8-7B7EBE70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Dropout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8BB4EB-5ED5-514B-BB01-805B614B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1296342"/>
            <a:ext cx="8750300" cy="4965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19CD87-2CBF-1C41-B856-8EA559865965}"/>
              </a:ext>
            </a:extLst>
          </p:cNvPr>
          <p:cNvSpPr/>
          <p:nvPr/>
        </p:nvSpPr>
        <p:spPr>
          <a:xfrm>
            <a:off x="838200" y="6262042"/>
            <a:ext cx="2452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/>
              <a:t>Dropout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test?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0107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ABA2F-783E-3F45-8F03-21787C7D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6B21E-DCBB-AC4F-BECF-FEFCADFF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387" y="2176182"/>
            <a:ext cx="7912100" cy="358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0ABE96-65FD-7644-9DB7-7628245F1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14" y="2766957"/>
            <a:ext cx="1752600" cy="190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86DA3D9-6BDB-654F-9101-163290E4AA47}"/>
              </a:ext>
            </a:extLst>
          </p:cNvPr>
          <p:cNvSpPr/>
          <p:nvPr/>
        </p:nvSpPr>
        <p:spPr>
          <a:xfrm>
            <a:off x="1391076" y="5981466"/>
            <a:ext cx="9076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/>
              <a:t>BN: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train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with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mean/var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each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batch,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but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test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with…?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2010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424CC-E6F7-0344-9E61-6A7BF765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2F69C6-FA29-F445-9552-88C26806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261"/>
            <a:ext cx="1422608" cy="21783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65FF1D-5464-4341-B3AF-7ACEF3BCD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135" y="2015570"/>
            <a:ext cx="1809750" cy="1819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DA4A5B-47E0-5D45-9737-5A3820AB3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70" y="1836261"/>
            <a:ext cx="4025900" cy="20828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43353981-6B8E-FC4F-8588-2EAB62CD0846}"/>
              </a:ext>
            </a:extLst>
          </p:cNvPr>
          <p:cNvSpPr/>
          <p:nvPr/>
        </p:nvSpPr>
        <p:spPr>
          <a:xfrm>
            <a:off x="2661920" y="2692400"/>
            <a:ext cx="91440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30C0A0A8-F031-204C-AE81-AE75C0ECD5EE}"/>
              </a:ext>
            </a:extLst>
          </p:cNvPr>
          <p:cNvSpPr/>
          <p:nvPr/>
        </p:nvSpPr>
        <p:spPr>
          <a:xfrm>
            <a:off x="6544414" y="2692400"/>
            <a:ext cx="91440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ED5CB3-92D4-CD42-9CFD-285D16D7C5C8}"/>
              </a:ext>
            </a:extLst>
          </p:cNvPr>
          <p:cNvSpPr txBox="1"/>
          <p:nvPr/>
        </p:nvSpPr>
        <p:spPr>
          <a:xfrm>
            <a:off x="2196309" y="3203733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Extract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face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features</a:t>
            </a:r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C1FE47-7653-A548-B190-1A1B8C674A4A}"/>
              </a:ext>
            </a:extLst>
          </p:cNvPr>
          <p:cNvSpPr txBox="1"/>
          <p:nvPr/>
        </p:nvSpPr>
        <p:spPr>
          <a:xfrm>
            <a:off x="6050359" y="3203733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Cosine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comparison</a:t>
            </a:r>
            <a:endParaRPr kumimoji="1" lang="zh-CN" altLang="en-US" sz="1600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1274D964-1943-4B48-B9AD-165EEBC87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6850"/>
              </p:ext>
            </p:extLst>
          </p:nvPr>
        </p:nvGraphicFramePr>
        <p:xfrm>
          <a:off x="900672" y="4538919"/>
          <a:ext cx="44368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612">
                  <a:extLst>
                    <a:ext uri="{9D8B030D-6E8A-4147-A177-3AD203B41FA5}">
                      <a16:colId xmlns:a16="http://schemas.microsoft.com/office/drawing/2014/main" val="301267142"/>
                    </a:ext>
                  </a:extLst>
                </a:gridCol>
                <a:gridCol w="554612">
                  <a:extLst>
                    <a:ext uri="{9D8B030D-6E8A-4147-A177-3AD203B41FA5}">
                      <a16:colId xmlns:a16="http://schemas.microsoft.com/office/drawing/2014/main" val="1986466165"/>
                    </a:ext>
                  </a:extLst>
                </a:gridCol>
                <a:gridCol w="554612">
                  <a:extLst>
                    <a:ext uri="{9D8B030D-6E8A-4147-A177-3AD203B41FA5}">
                      <a16:colId xmlns:a16="http://schemas.microsoft.com/office/drawing/2014/main" val="3553247049"/>
                    </a:ext>
                  </a:extLst>
                </a:gridCol>
                <a:gridCol w="554612">
                  <a:extLst>
                    <a:ext uri="{9D8B030D-6E8A-4147-A177-3AD203B41FA5}">
                      <a16:colId xmlns:a16="http://schemas.microsoft.com/office/drawing/2014/main" val="1129709621"/>
                    </a:ext>
                  </a:extLst>
                </a:gridCol>
                <a:gridCol w="554612">
                  <a:extLst>
                    <a:ext uri="{9D8B030D-6E8A-4147-A177-3AD203B41FA5}">
                      <a16:colId xmlns:a16="http://schemas.microsoft.com/office/drawing/2014/main" val="1594684015"/>
                    </a:ext>
                  </a:extLst>
                </a:gridCol>
                <a:gridCol w="554612">
                  <a:extLst>
                    <a:ext uri="{9D8B030D-6E8A-4147-A177-3AD203B41FA5}">
                      <a16:colId xmlns:a16="http://schemas.microsoft.com/office/drawing/2014/main" val="3678137627"/>
                    </a:ext>
                  </a:extLst>
                </a:gridCol>
                <a:gridCol w="554612">
                  <a:extLst>
                    <a:ext uri="{9D8B030D-6E8A-4147-A177-3AD203B41FA5}">
                      <a16:colId xmlns:a16="http://schemas.microsoft.com/office/drawing/2014/main" val="3570569302"/>
                    </a:ext>
                  </a:extLst>
                </a:gridCol>
                <a:gridCol w="554612">
                  <a:extLst>
                    <a:ext uri="{9D8B030D-6E8A-4147-A177-3AD203B41FA5}">
                      <a16:colId xmlns:a16="http://schemas.microsoft.com/office/drawing/2014/main" val="1957139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5225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56008B-47A6-6248-A1BB-92CECC5FE1AD}"/>
                  </a:ext>
                </a:extLst>
              </p:cNvPr>
              <p:cNvSpPr txBox="1"/>
              <p:nvPr/>
            </p:nvSpPr>
            <p:spPr>
              <a:xfrm>
                <a:off x="2141929" y="5056804"/>
                <a:ext cx="218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dirty="0"/>
                  <a:t>Face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vector</a:t>
                </a:r>
                <a:r>
                  <a:rPr kumimoji="1"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of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1</a:t>
                </a:r>
                <a:r>
                  <a:rPr kumimoji="1" lang="zh-CN" altLang="en-US" sz="1600" dirty="0"/>
                  <a:t>*</a:t>
                </a:r>
                <a:r>
                  <a:rPr kumimoji="1" lang="en-US" altLang="zh-CN" sz="1600" dirty="0"/>
                  <a:t>512</a:t>
                </a:r>
                <a:endParaRPr kumimoji="1"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56008B-47A6-6248-A1BB-92CECC5FE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929" y="5056804"/>
                <a:ext cx="2182136" cy="338554"/>
              </a:xfrm>
              <a:prstGeom prst="rect">
                <a:avLst/>
              </a:prstGeom>
              <a:blipFill>
                <a:blip r:embed="rId5"/>
                <a:stretch>
                  <a:fillRect l="-1156" t="-7407" r="-578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50C6ED6A-D640-4346-B85F-5F5FBF726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830814"/>
              </p:ext>
            </p:extLst>
          </p:nvPr>
        </p:nvGraphicFramePr>
        <p:xfrm>
          <a:off x="6224621" y="4134166"/>
          <a:ext cx="411312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140">
                  <a:extLst>
                    <a:ext uri="{9D8B030D-6E8A-4147-A177-3AD203B41FA5}">
                      <a16:colId xmlns:a16="http://schemas.microsoft.com/office/drawing/2014/main" val="3274197247"/>
                    </a:ext>
                  </a:extLst>
                </a:gridCol>
                <a:gridCol w="514140">
                  <a:extLst>
                    <a:ext uri="{9D8B030D-6E8A-4147-A177-3AD203B41FA5}">
                      <a16:colId xmlns:a16="http://schemas.microsoft.com/office/drawing/2014/main" val="3310248942"/>
                    </a:ext>
                  </a:extLst>
                </a:gridCol>
                <a:gridCol w="514140">
                  <a:extLst>
                    <a:ext uri="{9D8B030D-6E8A-4147-A177-3AD203B41FA5}">
                      <a16:colId xmlns:a16="http://schemas.microsoft.com/office/drawing/2014/main" val="2505839797"/>
                    </a:ext>
                  </a:extLst>
                </a:gridCol>
                <a:gridCol w="514140">
                  <a:extLst>
                    <a:ext uri="{9D8B030D-6E8A-4147-A177-3AD203B41FA5}">
                      <a16:colId xmlns:a16="http://schemas.microsoft.com/office/drawing/2014/main" val="3409233003"/>
                    </a:ext>
                  </a:extLst>
                </a:gridCol>
                <a:gridCol w="514140">
                  <a:extLst>
                    <a:ext uri="{9D8B030D-6E8A-4147-A177-3AD203B41FA5}">
                      <a16:colId xmlns:a16="http://schemas.microsoft.com/office/drawing/2014/main" val="2632469615"/>
                    </a:ext>
                  </a:extLst>
                </a:gridCol>
                <a:gridCol w="514140">
                  <a:extLst>
                    <a:ext uri="{9D8B030D-6E8A-4147-A177-3AD203B41FA5}">
                      <a16:colId xmlns:a16="http://schemas.microsoft.com/office/drawing/2014/main" val="3318779650"/>
                    </a:ext>
                  </a:extLst>
                </a:gridCol>
                <a:gridCol w="514140">
                  <a:extLst>
                    <a:ext uri="{9D8B030D-6E8A-4147-A177-3AD203B41FA5}">
                      <a16:colId xmlns:a16="http://schemas.microsoft.com/office/drawing/2014/main" val="3413273037"/>
                    </a:ext>
                  </a:extLst>
                </a:gridCol>
                <a:gridCol w="514140">
                  <a:extLst>
                    <a:ext uri="{9D8B030D-6E8A-4147-A177-3AD203B41FA5}">
                      <a16:colId xmlns:a16="http://schemas.microsoft.com/office/drawing/2014/main" val="910555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4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94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361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9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64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01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7309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DD42A80-2C2D-EA46-A1F3-1C56264E561B}"/>
                  </a:ext>
                </a:extLst>
              </p:cNvPr>
              <p:cNvSpPr txBox="1"/>
              <p:nvPr/>
            </p:nvSpPr>
            <p:spPr>
              <a:xfrm>
                <a:off x="10483886" y="5262829"/>
                <a:ext cx="9767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N</a:t>
                </a:r>
                <a:r>
                  <a:rPr kumimoji="1" lang="zh-CN" altLang="en-US" sz="1600" dirty="0"/>
                  <a:t>*</a:t>
                </a:r>
                <a:r>
                  <a:rPr kumimoji="1" lang="en-US" altLang="zh-CN" sz="1600" dirty="0"/>
                  <a:t>512</a:t>
                </a:r>
                <a:endParaRPr kumimoji="1"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DD42A80-2C2D-EA46-A1F3-1C56264E5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886" y="5262829"/>
                <a:ext cx="976742" cy="338554"/>
              </a:xfrm>
              <a:prstGeom prst="rect">
                <a:avLst/>
              </a:prstGeom>
              <a:blipFill>
                <a:blip r:embed="rId6"/>
                <a:stretch>
                  <a:fillRect t="-7143" r="-2564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0AB8DE1-B658-104D-9C2D-680049923E60}"/>
                  </a:ext>
                </a:extLst>
              </p:cNvPr>
              <p:cNvSpPr txBox="1"/>
              <p:nvPr/>
            </p:nvSpPr>
            <p:spPr>
              <a:xfrm>
                <a:off x="1945532" y="5719864"/>
                <a:ext cx="3032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𝑛𝑜𝑟𝑚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𝑛𝑜𝑟𝑚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0AB8DE1-B658-104D-9C2D-680049923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532" y="5719864"/>
                <a:ext cx="30325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01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C31917-F000-4548-95E8-5CE910D1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86" y="0"/>
            <a:ext cx="9514057" cy="64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6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674AF49-AE60-B44A-BD90-2A9281B4F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974" y="1159534"/>
            <a:ext cx="6616700" cy="939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457389-6739-F04F-AD07-D8674083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74" y="2298049"/>
            <a:ext cx="3911600" cy="571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77D59F-2550-C945-B8BF-CE74CE7DF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974" y="4196134"/>
            <a:ext cx="8166100" cy="2006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DC70DE-475B-5341-96A4-9BAAB26C1A40}"/>
              </a:ext>
            </a:extLst>
          </p:cNvPr>
          <p:cNvSpPr txBox="1"/>
          <p:nvPr/>
        </p:nvSpPr>
        <p:spPr>
          <a:xfrm>
            <a:off x="1775974" y="509799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Dropout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7471CC-CA39-0644-AC3A-39647D3A4EAE}"/>
              </a:ext>
            </a:extLst>
          </p:cNvPr>
          <p:cNvSpPr txBox="1"/>
          <p:nvPr/>
        </p:nvSpPr>
        <p:spPr>
          <a:xfrm>
            <a:off x="1775974" y="3526787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6967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AE6C3-FD34-F541-8B0F-02A50C4A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AF0F97-1D03-5847-BCE7-2D4A4D21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21" y="0"/>
            <a:ext cx="7474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9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86371-AA94-6F4D-9631-AE9CE786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Drawbacks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D35C2-FE8E-0B49-8C9C-18B92232F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Static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" altLang="zh-CN" dirty="0"/>
              <a:t>debug</a:t>
            </a:r>
          </a:p>
          <a:p>
            <a:r>
              <a:rPr kumimoji="1" lang="en" altLang="zh-CN" dirty="0"/>
              <a:t>Confused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原因？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CFF96C-F8E6-7E46-8994-57620F0432A6}"/>
              </a:ext>
            </a:extLst>
          </p:cNvPr>
          <p:cNvSpPr/>
          <p:nvPr/>
        </p:nvSpPr>
        <p:spPr>
          <a:xfrm>
            <a:off x="1248382" y="2967335"/>
            <a:ext cx="74870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b="0" i="0" dirty="0" err="1">
                <a:solidFill>
                  <a:srgbClr val="4D4D4D"/>
                </a:solidFill>
                <a:effectLst/>
                <a:latin typeface="-apple-system"/>
              </a:rPr>
              <a:t>tf.nn.batch_normalization</a:t>
            </a:r>
            <a:endParaRPr lang="en" altLang="zh-CN" sz="28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" altLang="zh-CN" sz="2800" b="0" i="0" dirty="0" err="1">
                <a:solidFill>
                  <a:srgbClr val="4D4D4D"/>
                </a:solidFill>
                <a:effectLst/>
                <a:latin typeface="-apple-system"/>
              </a:rPr>
              <a:t>tf.layers.batch_normalization</a:t>
            </a:r>
            <a:endParaRPr lang="en" altLang="zh-CN" sz="28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" altLang="zh-CN" sz="2800" b="0" i="0" dirty="0" err="1">
                <a:solidFill>
                  <a:srgbClr val="4D4D4D"/>
                </a:solidFill>
                <a:effectLst/>
                <a:latin typeface="-apple-system"/>
              </a:rPr>
              <a:t>tf.contrib.layers.batch_norm</a:t>
            </a:r>
            <a:endParaRPr lang="en" altLang="zh-CN" sz="28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" altLang="zh-CN" sz="2800" b="0" i="0" dirty="0" err="1">
                <a:solidFill>
                  <a:srgbClr val="4D4D4D"/>
                </a:solidFill>
                <a:effectLst/>
                <a:latin typeface="-apple-system"/>
              </a:rPr>
              <a:t>tf.keras.layers.BatchNormalization</a:t>
            </a:r>
            <a:endParaRPr lang="en" altLang="zh-CN" sz="28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8246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5C511-0A7D-DE48-8651-CE342E9C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92EE3-466F-1D49-9B51-00CDD9AD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6286F-7E13-D34E-BE8E-E4F730863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4950"/>
            <a:ext cx="10934700" cy="6388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D00F86-901C-EE43-8516-9B74A3879EF3}"/>
              </a:ext>
            </a:extLst>
          </p:cNvPr>
          <p:cNvSpPr/>
          <p:nvPr/>
        </p:nvSpPr>
        <p:spPr>
          <a:xfrm>
            <a:off x="10282136" y="564204"/>
            <a:ext cx="642026" cy="2762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889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3358A-030E-D445-89BA-14F63C26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Pytorch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554C07-7ECD-CA41-80C3-669E6BDC0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月，由</a:t>
            </a:r>
            <a:r>
              <a:rPr lang="en" altLang="zh-CN" dirty="0"/>
              <a:t>Facebook</a:t>
            </a:r>
            <a:r>
              <a:rPr lang="zh-CN" altLang="en-US" dirty="0"/>
              <a:t>人工智能研究院（</a:t>
            </a:r>
            <a:r>
              <a:rPr lang="en" altLang="zh-CN" dirty="0"/>
              <a:t>FAIR</a:t>
            </a:r>
            <a:r>
              <a:rPr lang="zh-CN" altLang="en" dirty="0"/>
              <a:t>）</a:t>
            </a:r>
            <a:r>
              <a:rPr lang="zh-CN" altLang="en-US" dirty="0"/>
              <a:t>基于</a:t>
            </a:r>
            <a:r>
              <a:rPr lang="en" altLang="zh-CN" dirty="0"/>
              <a:t>Torch</a:t>
            </a:r>
            <a:r>
              <a:rPr lang="zh-CN" altLang="en-US" dirty="0"/>
              <a:t>推出了</a:t>
            </a:r>
            <a:r>
              <a:rPr lang="en" altLang="zh-CN" dirty="0" err="1"/>
              <a:t>PyTorch</a:t>
            </a:r>
            <a:endParaRPr lang="en" altLang="zh-CN" dirty="0"/>
          </a:p>
          <a:p>
            <a:r>
              <a:rPr lang="en" altLang="zh-CN" dirty="0" err="1"/>
              <a:t>PyTorch</a:t>
            </a:r>
            <a:r>
              <a:rPr lang="zh-CN" altLang="en-US" dirty="0"/>
              <a:t>的前身是</a:t>
            </a:r>
            <a:r>
              <a:rPr lang="en" altLang="zh-CN" dirty="0"/>
              <a:t>Torch</a:t>
            </a:r>
            <a:r>
              <a:rPr lang="zh-CN" altLang="en" dirty="0"/>
              <a:t>，</a:t>
            </a:r>
            <a:r>
              <a:rPr lang="zh-CN" altLang="en-US" dirty="0"/>
              <a:t>它是由</a:t>
            </a:r>
            <a:r>
              <a:rPr lang="en" altLang="zh-CN" dirty="0"/>
              <a:t>Torch7</a:t>
            </a:r>
            <a:r>
              <a:rPr lang="zh-CN" altLang="en-US" dirty="0"/>
              <a:t>团队开发，是一个以</a:t>
            </a:r>
            <a:r>
              <a:rPr lang="en" altLang="zh-CN" dirty="0"/>
              <a:t>Python</a:t>
            </a:r>
            <a:r>
              <a:rPr lang="zh-CN" altLang="en-US" dirty="0"/>
              <a:t>优先的深度学习框架，不仅能够实现强大的</a:t>
            </a:r>
            <a:r>
              <a:rPr lang="en" altLang="zh-CN" dirty="0"/>
              <a:t>GPU</a:t>
            </a:r>
            <a:r>
              <a:rPr lang="zh-CN" altLang="en-US" dirty="0"/>
              <a:t>加速，</a:t>
            </a:r>
            <a:r>
              <a:rPr lang="zh-CN" altLang="en-US" b="1" dirty="0"/>
              <a:t>同时还支持动态神经网络。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15353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7C102-5CA7-E145-954A-0D71579F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Tensors (</a:t>
            </a:r>
            <a:r>
              <a:rPr lang="zh-CN" altLang="en-US" b="1" dirty="0"/>
              <a:t>张量</a:t>
            </a:r>
            <a:r>
              <a:rPr lang="en-US" altLang="zh-CN" b="1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9ED71B-F3F5-FD4B-95C3-84E31963B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603"/>
            <a:ext cx="4152900" cy="2971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9A0FA-46E9-1F4F-8D76-7F6F1661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9" y="1836603"/>
            <a:ext cx="4241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A0E3A-AB70-B64D-AD01-2E1EC9AA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inplace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D150F-A982-1D41-A18A-704BCBB9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任何使张量本身发生变化的操作都有一个前缀 </a:t>
            </a:r>
            <a:r>
              <a:rPr lang="en-US" altLang="zh-CN" dirty="0"/>
              <a:t>‘_’</a:t>
            </a:r>
          </a:p>
          <a:p>
            <a:endParaRPr kumimoji="1" lang="en-US" altLang="zh-CN" dirty="0"/>
          </a:p>
          <a:p>
            <a:r>
              <a:rPr lang="en" altLang="zh-CN" dirty="0" err="1"/>
              <a:t>x.copy</a:t>
            </a:r>
            <a:r>
              <a:rPr lang="en" altLang="zh-CN" dirty="0"/>
              <a:t>_(y)</a:t>
            </a:r>
          </a:p>
          <a:p>
            <a:r>
              <a:rPr lang="en" altLang="zh-CN" dirty="0" err="1"/>
              <a:t>x.t</a:t>
            </a:r>
            <a:r>
              <a:rPr lang="en" altLang="zh-CN" dirty="0"/>
              <a:t>_()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900034-B266-A54E-BC5C-D816136D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88547"/>
            <a:ext cx="4292600" cy="1549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1D2CA4-D486-C24A-BF40-C153AEE8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92" y="4854238"/>
            <a:ext cx="2184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34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F5C4E-910A-1E41-B2C7-BAF97F73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2D6D1-7BF2-114D-B6AD-3DA8DB97E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tensor([[1., 1.], [1., 1.]], </a:t>
            </a:r>
            <a:r>
              <a:rPr lang="en" altLang="zh-CN" dirty="0" err="1"/>
              <a:t>requires_grad</a:t>
            </a:r>
            <a:r>
              <a:rPr lang="en" altLang="zh-CN" dirty="0"/>
              <a:t>=</a:t>
            </a:r>
            <a:r>
              <a:rPr lang="en" altLang="zh-CN" b="1" dirty="0"/>
              <a:t>True</a:t>
            </a:r>
            <a:r>
              <a:rPr lang="en" altLang="zh-CN" dirty="0"/>
              <a:t>)</a:t>
            </a:r>
          </a:p>
          <a:p>
            <a:r>
              <a:rPr lang="en" altLang="zh-CN" dirty="0"/>
              <a:t>y = x + 2 </a:t>
            </a:r>
          </a:p>
          <a:p>
            <a:r>
              <a:rPr lang="en" altLang="zh-CN" dirty="0"/>
              <a:t>print(y)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D84F45-9D84-2946-8611-7DE07EF2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57" y="3589506"/>
            <a:ext cx="4394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9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0B6CE-4996-4549-B399-9D868F28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37811B-D1EB-D04F-86A7-F0D6148C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现在对于自动梯度</a:t>
            </a:r>
            <a:r>
              <a:rPr lang="en-US" altLang="zh-CN" dirty="0"/>
              <a:t>(</a:t>
            </a:r>
            <a:r>
              <a:rPr lang="en" altLang="zh-CN" dirty="0" err="1"/>
              <a:t>autograd</a:t>
            </a:r>
            <a:r>
              <a:rPr lang="en" altLang="zh-CN" dirty="0"/>
              <a:t>)</a:t>
            </a:r>
            <a:r>
              <a:rPr lang="zh-CN" altLang="en-US" dirty="0"/>
              <a:t>有一些了解，神经网络是基于自动梯度 </a:t>
            </a:r>
            <a:r>
              <a:rPr lang="en-US" altLang="zh-CN" dirty="0"/>
              <a:t>(</a:t>
            </a:r>
            <a:r>
              <a:rPr lang="en" altLang="zh-CN" dirty="0" err="1"/>
              <a:t>autograd</a:t>
            </a:r>
            <a:r>
              <a:rPr lang="en" altLang="zh-CN" dirty="0"/>
              <a:t>)</a:t>
            </a:r>
            <a:r>
              <a:rPr lang="zh-CN" altLang="en-US" dirty="0"/>
              <a:t>来定义一些模型。一个 </a:t>
            </a:r>
            <a:r>
              <a:rPr lang="en" altLang="zh-CN" dirty="0" err="1"/>
              <a:t>nn.Module</a:t>
            </a:r>
            <a:r>
              <a:rPr lang="en" altLang="zh-CN" dirty="0"/>
              <a:t> </a:t>
            </a:r>
            <a:r>
              <a:rPr lang="zh-CN" altLang="en-US" dirty="0"/>
              <a:t>包括层和一个方法 </a:t>
            </a:r>
            <a:r>
              <a:rPr lang="en" altLang="zh-CN" dirty="0"/>
              <a:t>forward(input) </a:t>
            </a:r>
            <a:r>
              <a:rPr lang="zh-CN" altLang="en-US" dirty="0"/>
              <a:t>它会返回输出</a:t>
            </a:r>
            <a:r>
              <a:rPr lang="en-US" altLang="zh-CN" dirty="0"/>
              <a:t>(</a:t>
            </a:r>
            <a:r>
              <a:rPr lang="en" altLang="zh-CN" dirty="0"/>
              <a:t>output)</a:t>
            </a:r>
            <a:r>
              <a:rPr lang="zh-CN" altLang="en" dirty="0"/>
              <a:t>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F85B8E-F299-4746-8381-D03B8A7E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02" y="3327130"/>
            <a:ext cx="8991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8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4ACF9-1F01-8E4F-8C98-5890BB50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2298"/>
            <a:ext cx="2809672" cy="496111"/>
          </a:xfrm>
        </p:spPr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08DC61-CD93-C24E-9B98-B254BA51E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4" y="1288374"/>
            <a:ext cx="5541253" cy="2011901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E4838F8-5450-464B-B17E-8C7B4D17853F}"/>
              </a:ext>
            </a:extLst>
          </p:cNvPr>
          <p:cNvSpPr txBox="1">
            <a:spLocks/>
          </p:cNvSpPr>
          <p:nvPr/>
        </p:nvSpPr>
        <p:spPr>
          <a:xfrm>
            <a:off x="6875834" y="632298"/>
            <a:ext cx="2809672" cy="496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CPU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Numpy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4871F9-44A9-DB47-B623-58842FAE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75" y="1288374"/>
            <a:ext cx="5337996" cy="17466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E9C967-872C-8742-8B1A-968ABE097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4" y="4423278"/>
            <a:ext cx="6085803" cy="2109386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3038832-FE42-D64F-8D91-DACD755B2DD9}"/>
              </a:ext>
            </a:extLst>
          </p:cNvPr>
          <p:cNvSpPr txBox="1">
            <a:spLocks/>
          </p:cNvSpPr>
          <p:nvPr/>
        </p:nvSpPr>
        <p:spPr>
          <a:xfrm>
            <a:off x="838200" y="3858639"/>
            <a:ext cx="2809672" cy="496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GPU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3BCE94-4C0C-EA4A-9B9C-41E9ACAD44E1}"/>
              </a:ext>
            </a:extLst>
          </p:cNvPr>
          <p:cNvSpPr/>
          <p:nvPr/>
        </p:nvSpPr>
        <p:spPr>
          <a:xfrm>
            <a:off x="2132013" y="5702030"/>
            <a:ext cx="992222" cy="248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B8A2F5-9FF6-7E4A-BF8A-C1596216A1BA}"/>
              </a:ext>
            </a:extLst>
          </p:cNvPr>
          <p:cNvSpPr txBox="1"/>
          <p:nvPr/>
        </p:nvSpPr>
        <p:spPr>
          <a:xfrm>
            <a:off x="7548664" y="435475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10~20</a:t>
            </a:r>
            <a:r>
              <a:rPr kumimoji="1" lang="zh-CN" altLang="en-US" sz="2800" dirty="0"/>
              <a:t>倍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0224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7E238-C149-CC4C-AD9B-D5CE3EE0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D3F3C-B781-B24A-9E62-64C00593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定义一个包含可训练参数的神经网络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迭代整个输入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通过神经网络处理输入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计算损失</a:t>
            </a:r>
            <a:r>
              <a:rPr lang="en-US" altLang="zh-CN" dirty="0"/>
              <a:t>(</a:t>
            </a:r>
            <a:r>
              <a:rPr lang="en" altLang="zh-CN" dirty="0"/>
              <a:t>loss)</a:t>
            </a:r>
          </a:p>
          <a:p>
            <a:r>
              <a:rPr lang="en" altLang="zh-CN" dirty="0"/>
              <a:t>5.</a:t>
            </a:r>
            <a:r>
              <a:rPr lang="zh-CN" altLang="en-US" dirty="0"/>
              <a:t>反向传播梯度到神经网络的参数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更新网络的参数，典型的用一个简单的更新方法：</a:t>
            </a:r>
            <a:r>
              <a:rPr lang="en" altLang="zh-CN" dirty="0"/>
              <a:t>weight = weight - </a:t>
            </a:r>
            <a:r>
              <a:rPr lang="en" altLang="zh-CN" dirty="0" err="1"/>
              <a:t>learning_rate</a:t>
            </a:r>
            <a:r>
              <a:rPr lang="en" altLang="zh-CN" dirty="0"/>
              <a:t> *gradient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81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CC5311-0615-5040-A1FF-61A357E11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69" y="170571"/>
            <a:ext cx="6441810" cy="65823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8FA534-1990-C94C-AD81-295FE856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79" y="170571"/>
            <a:ext cx="5251991" cy="14882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3D56BE-6A90-7D4B-BE15-04A7F38C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761" y="2329775"/>
            <a:ext cx="3302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0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20DCE-6BAE-0840-A8B5-83C86BAC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TF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FF3F77-1A75-7D41-BD5A-B3582B0E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shape</a:t>
            </a:r>
            <a:r>
              <a:rPr kumimoji="1" lang="zh-CN" altLang="en-US" dirty="0"/>
              <a:t> </a:t>
            </a:r>
            <a:r>
              <a:rPr kumimoji="1" lang="en-US" altLang="zh-CN" dirty="0"/>
              <a:t>[Batch,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Height,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Width,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Channel]</a:t>
            </a:r>
            <a:r>
              <a:rPr kumimoji="1" lang="zh-CN" altLang="en-US" dirty="0"/>
              <a:t> </a:t>
            </a:r>
            <a:r>
              <a:rPr kumimoji="1" lang="en-US" altLang="zh-CN" dirty="0"/>
              <a:t>BHWC</a:t>
            </a:r>
          </a:p>
          <a:p>
            <a:r>
              <a:rPr kumimoji="1" lang="en-US" altLang="zh-CN" dirty="0" err="1"/>
              <a:t>Pytorch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shape</a:t>
            </a:r>
            <a:r>
              <a:rPr kumimoji="1" lang="zh-CN" altLang="en-US" dirty="0"/>
              <a:t> </a:t>
            </a:r>
            <a:r>
              <a:rPr kumimoji="1" lang="en-US" altLang="zh-CN" dirty="0"/>
              <a:t>[Batch,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Height,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Width]</a:t>
            </a:r>
            <a:r>
              <a:rPr kumimoji="1" lang="zh-CN" altLang="en-US" dirty="0"/>
              <a:t> </a:t>
            </a:r>
            <a:r>
              <a:rPr kumimoji="1" lang="en-US" altLang="zh-CN" dirty="0"/>
              <a:t>BCHW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shape</a:t>
            </a:r>
            <a:r>
              <a:rPr kumimoji="1" lang="zh-CN" altLang="en-US" dirty="0"/>
              <a:t> </a:t>
            </a:r>
            <a:r>
              <a:rPr kumimoji="1" lang="en-US" altLang="zh-CN" dirty="0"/>
              <a:t>[Batch,</a:t>
            </a:r>
            <a:r>
              <a:rPr kumimoji="1" lang="zh-CN" altLang="en-US" dirty="0"/>
              <a:t> </a:t>
            </a:r>
            <a:r>
              <a:rPr kumimoji="1" lang="en-US" altLang="zh-CN" dirty="0"/>
              <a:t>Length,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Channel]</a:t>
            </a:r>
          </a:p>
          <a:p>
            <a:r>
              <a:rPr kumimoji="1" lang="en-US" altLang="zh-CN" dirty="0" err="1"/>
              <a:t>Pytorch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shape</a:t>
            </a:r>
            <a:r>
              <a:rPr kumimoji="1" lang="zh-CN" altLang="en-US" dirty="0"/>
              <a:t> </a:t>
            </a:r>
            <a:r>
              <a:rPr kumimoji="1" lang="en-US" altLang="zh-CN" dirty="0"/>
              <a:t>[Length,</a:t>
            </a:r>
            <a:r>
              <a:rPr kumimoji="1" lang="zh-CN" altLang="en-US" dirty="0"/>
              <a:t> </a:t>
            </a:r>
            <a:r>
              <a:rPr kumimoji="1" lang="en-US" altLang="zh-CN" dirty="0"/>
              <a:t>Batch,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Channel]</a:t>
            </a:r>
            <a:r>
              <a:rPr kumimoji="1" lang="zh-CN" altLang="en-US" dirty="0"/>
              <a:t> </a:t>
            </a:r>
            <a:r>
              <a:rPr kumimoji="1" lang="en-US" altLang="zh-CN" dirty="0"/>
              <a:t>LBC</a:t>
            </a:r>
          </a:p>
          <a:p>
            <a:r>
              <a:rPr kumimoji="1" lang="en-US" altLang="zh-CN" dirty="0"/>
              <a:t>Batch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[Length,</a:t>
            </a:r>
            <a:r>
              <a:rPr kumimoji="1" lang="zh-CN" altLang="en-US" dirty="0"/>
              <a:t> </a:t>
            </a:r>
            <a:r>
              <a:rPr kumimoji="1" lang="en-US" altLang="zh-CN" dirty="0"/>
              <a:t>Batch,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Channel]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[Batch,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Length,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Channel]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0955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CC5311-0615-5040-A1FF-61A357E11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69" y="170571"/>
            <a:ext cx="6441810" cy="65823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8FA534-1990-C94C-AD81-295FE856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79" y="170571"/>
            <a:ext cx="5251991" cy="14882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3D56BE-6A90-7D4B-BE15-04A7F38C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476" y="2560051"/>
            <a:ext cx="3302000" cy="9017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926DC3-8480-B347-97D0-3197059C1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270" y="4007255"/>
            <a:ext cx="6946900" cy="1625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673533-E755-DC40-8685-02CA11FD3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179" y="5448300"/>
            <a:ext cx="4775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1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8C8B0-95BD-F048-8662-369DEB84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Backward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90B761-F8D2-5B4E-8F1C-77394FE63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如果你跟随损失到反向传播路径，可以使用它的 </a:t>
            </a:r>
            <a:r>
              <a:rPr lang="en-US" altLang="zh-CN" dirty="0"/>
              <a:t>.</a:t>
            </a:r>
            <a:r>
              <a:rPr lang="en" altLang="zh-CN" dirty="0" err="1"/>
              <a:t>grad_fn</a:t>
            </a:r>
            <a:r>
              <a:rPr lang="en" altLang="zh-CN" dirty="0"/>
              <a:t> </a:t>
            </a:r>
            <a:r>
              <a:rPr lang="zh-CN" altLang="en-US" dirty="0"/>
              <a:t>属性，你将会看到一个这样的计算图：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6B3780-F517-8340-9AA5-DF32CB71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814401"/>
            <a:ext cx="6934200" cy="1054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EE053B-98AB-9842-B5B2-530D70FD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631" y="4204510"/>
            <a:ext cx="4914900" cy="2184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5CF1D2-0150-3A47-9679-493EB1C9F459}"/>
              </a:ext>
            </a:extLst>
          </p:cNvPr>
          <p:cNvSpPr/>
          <p:nvPr/>
        </p:nvSpPr>
        <p:spPr>
          <a:xfrm>
            <a:off x="3385631" y="5379396"/>
            <a:ext cx="2120224" cy="233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606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147DE-9A44-074B-B17A-080688CA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012B3-785E-364E-8C8A-79684BFF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Model.eval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torch.no_grad</a:t>
            </a:r>
            <a:r>
              <a:rPr kumimoji="1" lang="en-US" altLang="zh-CN" dirty="0"/>
              <a:t>():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874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E58D9-109D-DE4A-B43B-AF989DA4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BAEB36-75E5-894B-ADF9-2CB334051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2986"/>
            <a:ext cx="5703269" cy="3659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FBD31B-2AB3-9F41-B94A-DCC1CC95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69" y="2536598"/>
            <a:ext cx="5471944" cy="34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45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4FE2F-DD2C-3E40-9080-5E3A8DB5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tensorflow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5A4F4-DFF0-E44C-B008-93320DBD7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Flexibility: from Raspberry Pi,</a:t>
            </a:r>
            <a:r>
              <a:rPr lang="zh-CN" altLang="en-US" dirty="0"/>
              <a:t> </a:t>
            </a:r>
            <a:r>
              <a:rPr lang="en" altLang="zh-CN" dirty="0"/>
              <a:t>Android, Windows, IOS, Linux to server farms 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60835-0793-7644-AAB6-51C5C6188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6288"/>
            <a:ext cx="12192000" cy="16669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1E33ED-B2C2-F044-A485-EA33BA639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29778"/>
            <a:ext cx="3823376" cy="2128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0B9164-90CE-4941-B232-2C4F75B18126}"/>
              </a:ext>
            </a:extLst>
          </p:cNvPr>
          <p:cNvSpPr txBox="1"/>
          <p:nvPr/>
        </p:nvSpPr>
        <p:spPr>
          <a:xfrm>
            <a:off x="4851749" y="5654271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1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44F33-BD9A-B144-9052-07D5A3F4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1CABAE-A9BC-664F-8838-ED7DB5100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 </a:t>
            </a:r>
            <a:r>
              <a:rPr kumimoji="1" lang="en-US" altLang="zh-CN" dirty="0"/>
              <a:t>preprocessing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training/evaluation</a:t>
            </a:r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saving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920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55579-390B-274C-9208-D36CFC89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 </a:t>
            </a:r>
            <a:r>
              <a:rPr kumimoji="1" lang="en-US" altLang="zh-CN" dirty="0"/>
              <a:t>preprocessing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6C5568-B67A-4E46-86C0-19FF24EBD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9991"/>
            <a:ext cx="2540000" cy="2273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2908E9-597B-2545-92D8-88DEA9C59AB3}"/>
              </a:ext>
            </a:extLst>
          </p:cNvPr>
          <p:cNvSpPr txBox="1"/>
          <p:nvPr/>
        </p:nvSpPr>
        <p:spPr>
          <a:xfrm>
            <a:off x="1738876" y="198283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2FD3F5-6B62-4441-8329-952C5392C56C}"/>
              </a:ext>
            </a:extLst>
          </p:cNvPr>
          <p:cNvSpPr txBox="1"/>
          <p:nvPr/>
        </p:nvSpPr>
        <p:spPr>
          <a:xfrm>
            <a:off x="5370278" y="201838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6B5E5D-0813-EA49-8970-F3E9B476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36" y="2460459"/>
            <a:ext cx="4108726" cy="21942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EA5224-5863-6F4F-9221-06C2AE5F80FB}"/>
              </a:ext>
            </a:extLst>
          </p:cNvPr>
          <p:cNvSpPr txBox="1"/>
          <p:nvPr/>
        </p:nvSpPr>
        <p:spPr>
          <a:xfrm>
            <a:off x="9503312" y="1982838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Feature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18A437-85A5-CB4D-A536-17E0A800C78C}"/>
              </a:ext>
            </a:extLst>
          </p:cNvPr>
          <p:cNvSpPr/>
          <p:nvPr/>
        </p:nvSpPr>
        <p:spPr>
          <a:xfrm>
            <a:off x="7899379" y="1485202"/>
            <a:ext cx="3975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http://archive.ics.uci.edu/ml/index.php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A28BE8-E8A6-B245-9D09-7CC5F7A7E1CE}"/>
              </a:ext>
            </a:extLst>
          </p:cNvPr>
          <p:cNvSpPr/>
          <p:nvPr/>
        </p:nvSpPr>
        <p:spPr>
          <a:xfrm>
            <a:off x="7960598" y="3999885"/>
            <a:ext cx="35141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123654"/>
                </a:solidFill>
                <a:latin typeface="Arial" panose="020B0604020202020204" pitchFamily="34" charset="0"/>
              </a:rPr>
              <a:t>1. sepal length in cm</a:t>
            </a:r>
            <a:br>
              <a:rPr lang="en" altLang="zh-CN" dirty="0"/>
            </a:br>
            <a:r>
              <a:rPr lang="en" altLang="zh-CN" dirty="0">
                <a:solidFill>
                  <a:srgbClr val="123654"/>
                </a:solidFill>
                <a:latin typeface="Arial" panose="020B0604020202020204" pitchFamily="34" charset="0"/>
              </a:rPr>
              <a:t>2. sepal width in cm</a:t>
            </a:r>
            <a:br>
              <a:rPr lang="en" altLang="zh-CN" dirty="0"/>
            </a:br>
            <a:r>
              <a:rPr lang="en" altLang="zh-CN" dirty="0">
                <a:solidFill>
                  <a:srgbClr val="123654"/>
                </a:solidFill>
                <a:latin typeface="Arial" panose="020B0604020202020204" pitchFamily="34" charset="0"/>
              </a:rPr>
              <a:t>3. petal length in cm</a:t>
            </a:r>
            <a:br>
              <a:rPr lang="en" altLang="zh-CN" dirty="0"/>
            </a:br>
            <a:r>
              <a:rPr lang="en" altLang="zh-CN" dirty="0">
                <a:solidFill>
                  <a:srgbClr val="123654"/>
                </a:solidFill>
                <a:latin typeface="Arial" panose="020B0604020202020204" pitchFamily="34" charset="0"/>
              </a:rPr>
              <a:t>4. petal width in cm</a:t>
            </a:r>
            <a:br>
              <a:rPr lang="en" altLang="zh-CN" dirty="0"/>
            </a:br>
            <a:r>
              <a:rPr lang="en" altLang="zh-CN" dirty="0">
                <a:solidFill>
                  <a:srgbClr val="123654"/>
                </a:solidFill>
                <a:latin typeface="Arial" panose="020B0604020202020204" pitchFamily="34" charset="0"/>
              </a:rPr>
              <a:t>5. class:</a:t>
            </a:r>
            <a:br>
              <a:rPr lang="en" altLang="zh-CN" dirty="0"/>
            </a:br>
            <a:r>
              <a:rPr lang="en" altLang="zh-CN" dirty="0">
                <a:solidFill>
                  <a:srgbClr val="123654"/>
                </a:solidFill>
                <a:latin typeface="Arial" panose="020B0604020202020204" pitchFamily="34" charset="0"/>
              </a:rPr>
              <a:t>-- Iris </a:t>
            </a:r>
            <a:r>
              <a:rPr lang="en" altLang="zh-CN" dirty="0" err="1">
                <a:solidFill>
                  <a:srgbClr val="123654"/>
                </a:solidFill>
                <a:latin typeface="Arial" panose="020B0604020202020204" pitchFamily="34" charset="0"/>
              </a:rPr>
              <a:t>Setosa</a:t>
            </a:r>
            <a:br>
              <a:rPr lang="en" altLang="zh-CN" dirty="0"/>
            </a:br>
            <a:r>
              <a:rPr lang="en" altLang="zh-CN" dirty="0">
                <a:solidFill>
                  <a:srgbClr val="123654"/>
                </a:solidFill>
                <a:latin typeface="Arial" panose="020B0604020202020204" pitchFamily="34" charset="0"/>
              </a:rPr>
              <a:t>-- Iris </a:t>
            </a:r>
            <a:r>
              <a:rPr lang="en" altLang="zh-CN" dirty="0" err="1">
                <a:solidFill>
                  <a:srgbClr val="123654"/>
                </a:solidFill>
                <a:latin typeface="Arial" panose="020B0604020202020204" pitchFamily="34" charset="0"/>
              </a:rPr>
              <a:t>Versicolour</a:t>
            </a:r>
            <a:br>
              <a:rPr lang="en" altLang="zh-CN" dirty="0"/>
            </a:br>
            <a:r>
              <a:rPr lang="en" altLang="zh-CN" dirty="0">
                <a:solidFill>
                  <a:srgbClr val="123654"/>
                </a:solidFill>
                <a:latin typeface="Arial" panose="020B0604020202020204" pitchFamily="34" charset="0"/>
              </a:rPr>
              <a:t>-- Iris Virginica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3AB4CC-434C-514F-9954-91EE467B4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763" y="2598600"/>
            <a:ext cx="3175000" cy="127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EC28F7-EE86-0C48-8CC9-27BDA901A47F}"/>
              </a:ext>
            </a:extLst>
          </p:cNvPr>
          <p:cNvSpPr txBox="1"/>
          <p:nvPr/>
        </p:nvSpPr>
        <p:spPr>
          <a:xfrm>
            <a:off x="510975" y="5154047"/>
            <a:ext cx="325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Batch</a:t>
            </a:r>
            <a:r>
              <a:rPr kumimoji="1" lang="zh-CN" altLang="en-US" dirty="0"/>
              <a:t>*</a:t>
            </a:r>
            <a:r>
              <a:rPr kumimoji="1" lang="en-US" altLang="zh-CN" dirty="0"/>
              <a:t>Height</a:t>
            </a:r>
            <a:r>
              <a:rPr kumimoji="1" lang="zh-CN" altLang="en-US" dirty="0"/>
              <a:t>*</a:t>
            </a:r>
            <a:r>
              <a:rPr kumimoji="1" lang="en-US" altLang="zh-CN" dirty="0"/>
              <a:t>width</a:t>
            </a:r>
            <a:r>
              <a:rPr kumimoji="1" lang="zh-CN" altLang="en-US" dirty="0"/>
              <a:t>*</a:t>
            </a:r>
            <a:r>
              <a:rPr kumimoji="1" lang="en-US" altLang="zh-CN" dirty="0"/>
              <a:t>channel(3)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47D34C-05E6-1E43-84AA-CD07FFAA0BCB}"/>
              </a:ext>
            </a:extLst>
          </p:cNvPr>
          <p:cNvSpPr txBox="1"/>
          <p:nvPr/>
        </p:nvSpPr>
        <p:spPr>
          <a:xfrm>
            <a:off x="4541526" y="5154047"/>
            <a:ext cx="2255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Batch</a:t>
            </a:r>
            <a:r>
              <a:rPr kumimoji="1" lang="zh-CN" altLang="en-US" dirty="0"/>
              <a:t>*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*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/>
              <a:t>-&gt;embedding</a:t>
            </a:r>
          </a:p>
          <a:p>
            <a:r>
              <a:rPr kumimoji="1" lang="en-US" altLang="zh-CN" dirty="0"/>
              <a:t>-&gt;Batch</a:t>
            </a:r>
            <a:r>
              <a:rPr kumimoji="1" lang="zh-CN" altLang="en-US" dirty="0"/>
              <a:t>*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*</a:t>
            </a:r>
            <a:r>
              <a:rPr kumimoji="1" lang="en-US" altLang="zh-CN" dirty="0"/>
              <a:t>dim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28DE69-1EF9-4943-B08C-DD361541B594}"/>
              </a:ext>
            </a:extLst>
          </p:cNvPr>
          <p:cNvSpPr txBox="1"/>
          <p:nvPr/>
        </p:nvSpPr>
        <p:spPr>
          <a:xfrm>
            <a:off x="9289342" y="6308209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Batch</a:t>
            </a:r>
            <a:r>
              <a:rPr kumimoji="1" lang="zh-CN" altLang="en-US" dirty="0"/>
              <a:t>*</a:t>
            </a:r>
            <a:r>
              <a:rPr kumimoji="1" lang="en-US" altLang="zh-CN" dirty="0"/>
              <a:t>dim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00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E6FD6-A178-9F40-A99A-4E6A4D0E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 parallel computation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9A45D1-369C-8646-A19C-B60C49C57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2872" cy="596562"/>
          </a:xfrm>
        </p:spPr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developer.nvidia.com</a:t>
            </a:r>
            <a:r>
              <a:rPr kumimoji="1" lang="en" altLang="zh-CN" dirty="0"/>
              <a:t>/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5C0A44-4514-674D-A3C9-A3A7E30D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1603"/>
            <a:ext cx="5367641" cy="39612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9E7E94-62B2-6445-AA78-E19BC3C9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841" y="2879607"/>
            <a:ext cx="5986526" cy="21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03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DC97A-4F37-544B-ABC9-BAA8A65D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preprocess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204803-D434-A64C-85BC-29C4CB9E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82" y="1722713"/>
            <a:ext cx="6756400" cy="1092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799123-0FD1-9E48-A4B3-8D070080D32B}"/>
              </a:ext>
            </a:extLst>
          </p:cNvPr>
          <p:cNvSpPr txBox="1"/>
          <p:nvPr/>
        </p:nvSpPr>
        <p:spPr>
          <a:xfrm>
            <a:off x="4937760" y="3059668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[0,1,2,…,255]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20C1D3-8673-4143-9AE6-6189D3AB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76" y="3673755"/>
            <a:ext cx="7327900" cy="17272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CDDF1F4-D521-494B-BFE3-0965A767170E}"/>
              </a:ext>
            </a:extLst>
          </p:cNvPr>
          <p:cNvSpPr/>
          <p:nvPr/>
        </p:nvSpPr>
        <p:spPr>
          <a:xfrm>
            <a:off x="4862455" y="4485939"/>
            <a:ext cx="2130015" cy="312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437C2F-82E0-644A-88B4-0C9218379D83}"/>
              </a:ext>
            </a:extLst>
          </p:cNvPr>
          <p:cNvSpPr/>
          <p:nvPr/>
        </p:nvSpPr>
        <p:spPr>
          <a:xfrm>
            <a:off x="4679364" y="5517776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torch.Size([3, 128, 128])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AF0585-70A8-C447-859A-46942BFA4F4E}"/>
              </a:ext>
            </a:extLst>
          </p:cNvPr>
          <p:cNvSpPr/>
          <p:nvPr/>
        </p:nvSpPr>
        <p:spPr>
          <a:xfrm>
            <a:off x="3042623" y="6028473"/>
            <a:ext cx="545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tensor([-1.0000, -0.9922, -0.9843,</a:t>
            </a:r>
            <a:r>
              <a:rPr lang="en-US" altLang="zh-CN" dirty="0"/>
              <a:t>…, 0.9922,  1.0000])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9A5F0-094B-1942-90FC-9E37AF64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Dataloader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5051AF-3AFE-F54C-88F3-8EF0DF3F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652780"/>
            <a:ext cx="8140700" cy="5918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EFAB99-AC15-944A-B10B-2EDBCE96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4743002"/>
            <a:ext cx="6743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5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93C5D-D7A7-CB46-A8ED-12D2D1AC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Convert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87667E-AFA8-0344-93FE-4BA62AB49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model.cuda</a:t>
            </a:r>
            <a:r>
              <a:rPr kumimoji="1" lang="en-US" altLang="zh-CN" dirty="0"/>
              <a:t>()</a:t>
            </a:r>
          </a:p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data.cuda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396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62C0-5C2F-CA43-9F03-519C029B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Dataloader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 </a:t>
            </a:r>
            <a:r>
              <a:rPr kumimoji="1" lang="en-US" altLang="zh-CN" dirty="0"/>
              <a:t>CIFAR10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A5A007-6E68-0940-BF03-8223DD9A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223000" cy="4876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AF24D7-8486-DB45-86C2-7CBF92723F0B}"/>
              </a:ext>
            </a:extLst>
          </p:cNvPr>
          <p:cNvSpPr/>
          <p:nvPr/>
        </p:nvSpPr>
        <p:spPr>
          <a:xfrm>
            <a:off x="7857036" y="3136612"/>
            <a:ext cx="16337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404040"/>
                </a:solidFill>
                <a:latin typeface="Lato"/>
              </a:rPr>
              <a:t>32*32</a:t>
            </a:r>
            <a:r>
              <a:rPr lang="zh-CN" altLang="en-US" sz="3200" dirty="0">
                <a:solidFill>
                  <a:srgbClr val="404040"/>
                </a:solidFill>
                <a:latin typeface="Lato"/>
              </a:rPr>
              <a:t>*</a:t>
            </a:r>
            <a:r>
              <a:rPr lang="en-US" altLang="zh-CN" sz="3200" dirty="0">
                <a:solidFill>
                  <a:srgbClr val="404040"/>
                </a:solidFill>
                <a:latin typeface="Lato"/>
              </a:rPr>
              <a:t>3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36871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0AADF-F7C4-3F4B-87A5-C661A717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Dataloader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 </a:t>
            </a:r>
            <a:r>
              <a:rPr kumimoji="1" lang="en-US" altLang="zh-CN" dirty="0"/>
              <a:t>CIFAR10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85DC3E-5E3B-1449-B50C-9B8EE5880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trainset = torchvision.datasets.CIFAR10(root='data', train=True,</a:t>
            </a:r>
          </a:p>
          <a:p>
            <a:r>
              <a:rPr kumimoji="1" lang="en" altLang="zh-CN" dirty="0"/>
              <a:t>                                        download=True, transform=transform)</a:t>
            </a:r>
          </a:p>
          <a:p>
            <a:r>
              <a:rPr kumimoji="1" lang="en" altLang="zh-CN" dirty="0" err="1"/>
              <a:t>trainloader</a:t>
            </a:r>
            <a:r>
              <a:rPr kumimoji="1" lang="en" altLang="zh-CN" dirty="0"/>
              <a:t> = </a:t>
            </a:r>
            <a:r>
              <a:rPr kumimoji="1" lang="en" altLang="zh-CN" dirty="0" err="1"/>
              <a:t>torch.utils.data.DataLoader</a:t>
            </a:r>
            <a:r>
              <a:rPr kumimoji="1" lang="en" altLang="zh-CN" dirty="0"/>
              <a:t>(trainset, </a:t>
            </a:r>
            <a:r>
              <a:rPr kumimoji="1" lang="en" altLang="zh-CN" dirty="0" err="1"/>
              <a:t>batch_size</a:t>
            </a:r>
            <a:r>
              <a:rPr kumimoji="1" lang="en" altLang="zh-CN" dirty="0"/>
              <a:t>=4,</a:t>
            </a:r>
          </a:p>
          <a:p>
            <a:r>
              <a:rPr kumimoji="1" lang="en" altLang="zh-CN" dirty="0"/>
              <a:t>                                          shuffle=True, </a:t>
            </a:r>
            <a:r>
              <a:rPr kumimoji="1" lang="en" altLang="zh-CN" dirty="0" err="1"/>
              <a:t>num_workers</a:t>
            </a:r>
            <a:r>
              <a:rPr kumimoji="1" lang="en" altLang="zh-CN" dirty="0"/>
              <a:t>=2)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7151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31588-FE6C-664C-AD29-54612EEE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F4817-DBB3-5D41-B03A-1EB57E0D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9094"/>
            <a:ext cx="4927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2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7E2E2-439D-3248-87BF-895CBEDF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74112F-50BB-B54B-BB17-A2736850C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6662"/>
            <a:ext cx="5825758" cy="43513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A86B46-D404-E248-AFE2-F748B38B2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96" y="1438350"/>
            <a:ext cx="6299200" cy="1130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B31756-8927-8445-958F-6C7167D45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00" y="3429000"/>
            <a:ext cx="2451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8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97C16-602E-B445-9F35-F6CAB0E2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SGD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Optimizer.step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F0FA54-82D3-394F-BE02-5D1FD2FB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024"/>
            <a:ext cx="91694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95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226AB-2F68-BA4F-A9B3-099C9969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AE4917-76AC-5E4E-BB38-626791E2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4" y="2125892"/>
            <a:ext cx="11479769" cy="37895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80EF0C-D014-6A4A-A97C-EE3410050ABE}"/>
              </a:ext>
            </a:extLst>
          </p:cNvPr>
          <p:cNvSpPr/>
          <p:nvPr/>
        </p:nvSpPr>
        <p:spPr>
          <a:xfrm>
            <a:off x="356114" y="1690688"/>
            <a:ext cx="5016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>
                <a:solidFill>
                  <a:srgbClr val="000080"/>
                </a:solidFill>
              </a:rPr>
              <a:t>from </a:t>
            </a:r>
            <a:r>
              <a:rPr lang="en" altLang="zh-CN" dirty="0" err="1"/>
              <a:t>torch.optim.lr_scheduler</a:t>
            </a:r>
            <a:r>
              <a:rPr lang="en" altLang="zh-CN" dirty="0"/>
              <a:t> </a:t>
            </a:r>
            <a:r>
              <a:rPr lang="en" altLang="zh-CN" b="1" dirty="0">
                <a:solidFill>
                  <a:srgbClr val="000080"/>
                </a:solidFill>
              </a:rPr>
              <a:t>import </a:t>
            </a:r>
            <a:r>
              <a:rPr lang="en" altLang="zh-CN" dirty="0" err="1"/>
              <a:t>LambdaLR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20C199-D7B5-ED4B-96C8-9483E2125985}"/>
              </a:ext>
            </a:extLst>
          </p:cNvPr>
          <p:cNvSpPr/>
          <p:nvPr/>
        </p:nvSpPr>
        <p:spPr>
          <a:xfrm>
            <a:off x="356114" y="59154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dirty="0" err="1"/>
              <a:t>opt.step</a:t>
            </a:r>
            <a:r>
              <a:rPr lang="en" altLang="zh-CN" sz="2400" dirty="0"/>
              <a:t>()</a:t>
            </a:r>
            <a:br>
              <a:rPr lang="en" altLang="zh-CN" sz="2400" dirty="0"/>
            </a:br>
            <a:r>
              <a:rPr lang="en" altLang="zh-CN" sz="2400" dirty="0" err="1"/>
              <a:t>sche.step</a:t>
            </a:r>
            <a:r>
              <a:rPr lang="en" altLang="zh-CN" sz="2400" dirty="0"/>
              <a:t>()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790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93952-8D56-2E41-B315-EBC15C69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A3F37D-E489-FF4B-A146-28DA69F09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b="1" dirty="0"/>
              <a:t>if </a:t>
            </a:r>
            <a:r>
              <a:rPr lang="en" altLang="zh-CN" dirty="0"/>
              <a:t>iteration % </a:t>
            </a:r>
            <a:r>
              <a:rPr lang="en" altLang="zh-CN" dirty="0" err="1"/>
              <a:t>config.eval_iters</a:t>
            </a:r>
            <a:r>
              <a:rPr lang="en" altLang="zh-CN" dirty="0"/>
              <a:t> == 0: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model.eval</a:t>
            </a:r>
            <a:r>
              <a:rPr lang="en" altLang="zh-CN" dirty="0"/>
              <a:t>()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total_scores</a:t>
            </a:r>
            <a:r>
              <a:rPr lang="en" altLang="zh-CN" dirty="0"/>
              <a:t> = []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b="1" dirty="0"/>
              <a:t>with </a:t>
            </a:r>
            <a:r>
              <a:rPr lang="en" altLang="zh-CN" dirty="0" err="1"/>
              <a:t>torch.no_grad</a:t>
            </a:r>
            <a:r>
              <a:rPr lang="en" altLang="zh-CN" dirty="0"/>
              <a:t>():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b="1" dirty="0"/>
              <a:t>for </a:t>
            </a:r>
            <a:r>
              <a:rPr lang="en" altLang="zh-CN" dirty="0"/>
              <a:t>items </a:t>
            </a:r>
            <a:r>
              <a:rPr lang="en" altLang="zh-CN" b="1" dirty="0"/>
              <a:t>in </a:t>
            </a:r>
            <a:r>
              <a:rPr lang="en" altLang="zh-CN" dirty="0" err="1"/>
              <a:t>val_loader</a:t>
            </a:r>
            <a:r>
              <a:rPr lang="en" altLang="zh-CN" dirty="0"/>
              <a:t>:</a:t>
            </a:r>
            <a:br>
              <a:rPr lang="en" altLang="zh-CN" dirty="0"/>
            </a:br>
            <a:r>
              <a:rPr lang="en" altLang="zh-CN" dirty="0"/>
              <a:t>            data, label = items[</a:t>
            </a:r>
            <a:r>
              <a:rPr lang="en" altLang="zh-CN" b="1" dirty="0"/>
              <a:t>'data'</a:t>
            </a:r>
            <a:r>
              <a:rPr lang="en" altLang="zh-CN" dirty="0"/>
              <a:t>].</a:t>
            </a:r>
            <a:r>
              <a:rPr lang="en" altLang="zh-CN" dirty="0" err="1"/>
              <a:t>cuda</a:t>
            </a:r>
            <a:r>
              <a:rPr lang="en" altLang="zh-CN" dirty="0"/>
              <a:t>(), items[</a:t>
            </a:r>
            <a:r>
              <a:rPr lang="en" altLang="zh-CN" b="1" dirty="0"/>
              <a:t>'label'</a:t>
            </a:r>
            <a:r>
              <a:rPr lang="en" altLang="zh-CN" dirty="0"/>
              <a:t>]</a:t>
            </a:r>
            <a:br>
              <a:rPr lang="en" altLang="zh-CN" dirty="0"/>
            </a:br>
            <a:r>
              <a:rPr lang="en" altLang="zh-CN" dirty="0"/>
              <a:t>            prediction = model(data)</a:t>
            </a:r>
            <a:br>
              <a:rPr lang="en" altLang="zh-CN" dirty="0"/>
            </a:br>
            <a:r>
              <a:rPr lang="en" altLang="zh-CN" dirty="0"/>
              <a:t>            prediction = </a:t>
            </a:r>
            <a:r>
              <a:rPr lang="en" altLang="zh-CN" dirty="0" err="1"/>
              <a:t>prediction.cpu</a:t>
            </a:r>
            <a:r>
              <a:rPr lang="en" altLang="zh-CN" dirty="0"/>
              <a:t>().</a:t>
            </a:r>
            <a:r>
              <a:rPr lang="en" altLang="zh-CN" dirty="0" err="1"/>
              <a:t>numpy</a:t>
            </a:r>
            <a:r>
              <a:rPr lang="en" altLang="zh-CN" dirty="0"/>
              <a:t>()</a:t>
            </a:r>
            <a:br>
              <a:rPr lang="en" altLang="zh-CN" dirty="0"/>
            </a:br>
            <a:r>
              <a:rPr lang="en" altLang="zh-CN" dirty="0"/>
              <a:t>            label = </a:t>
            </a:r>
            <a:r>
              <a:rPr lang="en" altLang="zh-CN" dirty="0" err="1"/>
              <a:t>label.numpy</a:t>
            </a:r>
            <a:r>
              <a:rPr lang="en" altLang="zh-CN" dirty="0"/>
              <a:t>()</a:t>
            </a:r>
            <a:br>
              <a:rPr lang="en" altLang="zh-CN" dirty="0"/>
            </a:br>
            <a:r>
              <a:rPr lang="en" altLang="zh-CN" dirty="0"/>
              <a:t>            score = metric(prediction, label)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dirty="0" err="1"/>
              <a:t>total_scores.append</a:t>
            </a:r>
            <a:r>
              <a:rPr lang="en" altLang="zh-CN" dirty="0"/>
              <a:t>(score)</a:t>
            </a:r>
            <a:br>
              <a:rPr lang="en" altLang="zh-CN" dirty="0"/>
            </a:br>
            <a:r>
              <a:rPr lang="en" altLang="zh-CN" dirty="0"/>
              <a:t>    print(</a:t>
            </a:r>
            <a:r>
              <a:rPr lang="en" altLang="zh-CN" dirty="0" err="1"/>
              <a:t>np.mean</a:t>
            </a:r>
            <a:r>
              <a:rPr lang="en" altLang="zh-CN" dirty="0"/>
              <a:t>(</a:t>
            </a:r>
            <a:r>
              <a:rPr lang="en" altLang="zh-CN" dirty="0" err="1"/>
              <a:t>total_scores</a:t>
            </a:r>
            <a:r>
              <a:rPr lang="en" altLang="zh-CN" dirty="0"/>
              <a:t>))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07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9C200-0A93-AE4A-A794-B8ACE140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What's TensorFlow?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138AC-12B5-1944-8E20-C2AA52B31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Open source software library for numerical computation using data flow graphs </a:t>
            </a:r>
            <a:endParaRPr lang="en" altLang="zh-CN" dirty="0">
              <a:effectLst/>
            </a:endParaRPr>
          </a:p>
          <a:p>
            <a:r>
              <a:rPr lang="en" altLang="zh-CN" dirty="0"/>
              <a:t>Originally developed by Google Brain Team to conduct machine learning and deep neural networks research </a:t>
            </a:r>
            <a:endParaRPr lang="en" altLang="zh-CN" dirty="0">
              <a:effectLst/>
            </a:endParaRPr>
          </a:p>
          <a:p>
            <a:r>
              <a:rPr lang="en" altLang="zh-CN" dirty="0"/>
              <a:t>General enough to be applicable in a wide variety of other domains as well </a:t>
            </a:r>
          </a:p>
          <a:p>
            <a:endParaRPr lang="en" altLang="zh-CN" dirty="0">
              <a:effectLst/>
            </a:endParaRPr>
          </a:p>
          <a:p>
            <a:r>
              <a:rPr lang="en-US" altLang="zh-CN" dirty="0"/>
              <a:t>2016.4.14		</a:t>
            </a:r>
            <a:r>
              <a:rPr lang="en-US" altLang="zh-CN" dirty="0" err="1"/>
              <a:t>tensorflow</a:t>
            </a:r>
            <a:r>
              <a:rPr lang="en-US" altLang="zh-CN" dirty="0"/>
              <a:t>=0.8</a:t>
            </a:r>
          </a:p>
          <a:p>
            <a:r>
              <a:rPr lang="en-US" altLang="zh-CN" dirty="0">
                <a:effectLst/>
              </a:rPr>
              <a:t>2016.6		</a:t>
            </a:r>
            <a:r>
              <a:rPr lang="en-US" altLang="zh-CN" dirty="0" err="1"/>
              <a:t>tensorflow</a:t>
            </a:r>
            <a:r>
              <a:rPr lang="en-US" altLang="zh-CN" dirty="0"/>
              <a:t>=0.9</a:t>
            </a:r>
            <a:endParaRPr lang="en" altLang="zh-CN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23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912C7-6E1E-9E46-B04B-AB6A67FA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saving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D9C8F-C23D-574E-8B09-4E1391D0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altLang="zh-CN" b="1" dirty="0">
                <a:solidFill>
                  <a:srgbClr val="000080"/>
                </a:solidFill>
              </a:rPr>
              <a:t>def </a:t>
            </a:r>
            <a:r>
              <a:rPr lang="en" altLang="zh-CN" dirty="0"/>
              <a:t>save(</a:t>
            </a:r>
            <a:r>
              <a:rPr lang="en" altLang="zh-CN" dirty="0" err="1"/>
              <a:t>save_path</a:t>
            </a:r>
            <a:r>
              <a:rPr lang="en" altLang="zh-CN" dirty="0"/>
              <a:t>):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torch.save</a:t>
            </a:r>
            <a:r>
              <a:rPr lang="en" altLang="zh-CN" dirty="0"/>
              <a:t>({</a:t>
            </a:r>
            <a:r>
              <a:rPr lang="en" altLang="zh-CN" b="1" dirty="0">
                <a:solidFill>
                  <a:srgbClr val="008080"/>
                </a:solidFill>
              </a:rPr>
              <a:t>'iteration'</a:t>
            </a:r>
            <a:r>
              <a:rPr lang="en" altLang="zh-CN" dirty="0"/>
              <a:t>: iteration,</a:t>
            </a:r>
            <a:br>
              <a:rPr lang="en" altLang="zh-CN" dirty="0"/>
            </a:br>
            <a:r>
              <a:rPr lang="en" altLang="zh-CN" dirty="0"/>
              <a:t>                </a:t>
            </a:r>
            <a:r>
              <a:rPr lang="en" altLang="zh-CN" b="1" dirty="0">
                <a:solidFill>
                  <a:srgbClr val="008080"/>
                </a:solidFill>
              </a:rPr>
              <a:t>'model'</a:t>
            </a:r>
            <a:r>
              <a:rPr lang="en" altLang="zh-CN" dirty="0"/>
              <a:t>: </a:t>
            </a:r>
            <a:r>
              <a:rPr lang="en" altLang="zh-CN" dirty="0" err="1"/>
              <a:t>model.state_dict</a:t>
            </a:r>
            <a:r>
              <a:rPr lang="en" altLang="zh-CN" dirty="0"/>
              <a:t>(),</a:t>
            </a:r>
            <a:br>
              <a:rPr lang="en" altLang="zh-CN" dirty="0"/>
            </a:br>
            <a:r>
              <a:rPr lang="en" altLang="zh-CN" dirty="0"/>
              <a:t>                </a:t>
            </a:r>
            <a:r>
              <a:rPr lang="en" altLang="zh-CN" b="1" dirty="0">
                <a:solidFill>
                  <a:srgbClr val="008080"/>
                </a:solidFill>
              </a:rPr>
              <a:t>'opt'</a:t>
            </a:r>
            <a:r>
              <a:rPr lang="en" altLang="zh-CN" dirty="0"/>
              <a:t>: </a:t>
            </a:r>
            <a:r>
              <a:rPr lang="en" altLang="zh-CN" dirty="0" err="1"/>
              <a:t>opt.state_dict</a:t>
            </a:r>
            <a:r>
              <a:rPr lang="en" altLang="zh-CN" dirty="0"/>
              <a:t>()}, </a:t>
            </a:r>
            <a:r>
              <a:rPr lang="en" altLang="zh-CN" dirty="0" err="1"/>
              <a:t>save_path</a:t>
            </a:r>
            <a:r>
              <a:rPr lang="en" altLang="zh-CN" dirty="0"/>
              <a:t>)</a:t>
            </a:r>
          </a:p>
          <a:p>
            <a:endParaRPr lang="en" altLang="zh-CN" dirty="0"/>
          </a:p>
          <a:p>
            <a:r>
              <a:rPr lang="en" altLang="zh-CN" b="1" dirty="0"/>
              <a:t>def </a:t>
            </a:r>
            <a:r>
              <a:rPr lang="en" altLang="zh-CN" dirty="0"/>
              <a:t>load(model, opt, </a:t>
            </a:r>
            <a:r>
              <a:rPr lang="en" altLang="zh-CN" dirty="0" err="1"/>
              <a:t>save_path</a:t>
            </a:r>
            <a:r>
              <a:rPr lang="en" altLang="zh-CN" dirty="0"/>
              <a:t>):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b="1" dirty="0"/>
              <a:t>if </a:t>
            </a:r>
            <a:r>
              <a:rPr lang="en" altLang="zh-CN" dirty="0" err="1"/>
              <a:t>torch.cuda.is_available</a:t>
            </a:r>
            <a:r>
              <a:rPr lang="en" altLang="zh-CN" dirty="0"/>
              <a:t>():</a:t>
            </a:r>
            <a:br>
              <a:rPr lang="en" altLang="zh-CN" dirty="0"/>
            </a:br>
            <a:r>
              <a:rPr lang="en" altLang="zh-CN" dirty="0"/>
              <a:t>        data = </a:t>
            </a:r>
            <a:r>
              <a:rPr lang="en" altLang="zh-CN" dirty="0" err="1"/>
              <a:t>torch.load</a:t>
            </a:r>
            <a:r>
              <a:rPr lang="en" altLang="zh-CN" dirty="0"/>
              <a:t>(</a:t>
            </a:r>
            <a:r>
              <a:rPr lang="en" altLang="zh-CN" dirty="0" err="1"/>
              <a:t>save_path</a:t>
            </a:r>
            <a:r>
              <a:rPr lang="en" altLang="zh-CN" dirty="0"/>
              <a:t>)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b="1" dirty="0"/>
              <a:t>else</a:t>
            </a:r>
            <a:r>
              <a:rPr lang="en" altLang="zh-CN" dirty="0"/>
              <a:t>:</a:t>
            </a:r>
            <a:br>
              <a:rPr lang="en" altLang="zh-CN" dirty="0"/>
            </a:br>
            <a:r>
              <a:rPr lang="en" altLang="zh-CN" dirty="0"/>
              <a:t>        data = </a:t>
            </a:r>
            <a:r>
              <a:rPr lang="en" altLang="zh-CN" dirty="0" err="1"/>
              <a:t>torch.load</a:t>
            </a:r>
            <a:r>
              <a:rPr lang="en" altLang="zh-CN" dirty="0"/>
              <a:t>(</a:t>
            </a:r>
            <a:r>
              <a:rPr lang="en" altLang="zh-CN" dirty="0" err="1"/>
              <a:t>save_path</a:t>
            </a:r>
            <a:r>
              <a:rPr lang="en" altLang="zh-CN" dirty="0"/>
              <a:t>, </a:t>
            </a:r>
            <a:r>
              <a:rPr lang="en" altLang="zh-CN" dirty="0" err="1"/>
              <a:t>map_location</a:t>
            </a:r>
            <a:r>
              <a:rPr lang="en" altLang="zh-CN" dirty="0"/>
              <a:t>=</a:t>
            </a:r>
            <a:r>
              <a:rPr lang="en" altLang="zh-CN" b="1" dirty="0"/>
              <a:t>lambda </a:t>
            </a:r>
            <a:r>
              <a:rPr lang="en" altLang="zh-CN" dirty="0"/>
              <a:t>storage, loc: storage)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model.load_state_dict</a:t>
            </a:r>
            <a:r>
              <a:rPr lang="en" altLang="zh-CN" dirty="0"/>
              <a:t>(data[</a:t>
            </a:r>
            <a:r>
              <a:rPr lang="en" altLang="zh-CN" b="1" dirty="0"/>
              <a:t>'model'</a:t>
            </a:r>
            <a:r>
              <a:rPr lang="en" altLang="zh-CN" dirty="0"/>
              <a:t>])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opt.load_state_dict</a:t>
            </a:r>
            <a:r>
              <a:rPr lang="en" altLang="zh-CN" dirty="0"/>
              <a:t>(data[</a:t>
            </a:r>
            <a:r>
              <a:rPr lang="en" altLang="zh-CN" b="1" dirty="0"/>
              <a:t>'opt'</a:t>
            </a:r>
            <a:r>
              <a:rPr lang="en" altLang="zh-CN" dirty="0"/>
              <a:t>])</a:t>
            </a:r>
            <a:br>
              <a:rPr lang="en" altLang="zh-CN" dirty="0"/>
            </a:br>
            <a:r>
              <a:rPr lang="en" altLang="zh-CN" dirty="0"/>
              <a:t>    iteration = data[</a:t>
            </a:r>
            <a:r>
              <a:rPr lang="en" altLang="zh-CN" b="1" dirty="0"/>
              <a:t>'iteration'</a:t>
            </a:r>
            <a:r>
              <a:rPr lang="en" altLang="zh-CN" dirty="0"/>
              <a:t>]</a:t>
            </a:r>
            <a:br>
              <a:rPr lang="en" altLang="zh-CN" dirty="0"/>
            </a:br>
            <a:r>
              <a:rPr lang="en" altLang="zh-CN" dirty="0"/>
              <a:t>    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b="1" dirty="0"/>
              <a:t>return </a:t>
            </a:r>
            <a:r>
              <a:rPr lang="en" altLang="zh-CN" dirty="0"/>
              <a:t>model, opt, iteration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692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6A439-7AE8-8E4E-8844-941E145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saving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DA858F-5F9B-3D4C-8EFC-415C6B11F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 err="1"/>
              <a:t>tf.train.MonitoredTrainingSession</a:t>
            </a:r>
            <a:r>
              <a:rPr lang="en" altLang="zh-CN" dirty="0"/>
              <a:t>(</a:t>
            </a:r>
            <a:r>
              <a:rPr lang="en" altLang="zh-CN" dirty="0" err="1"/>
              <a:t>checkpoint_dir</a:t>
            </a:r>
            <a:r>
              <a:rPr lang="en" altLang="zh-CN" dirty="0"/>
              <a:t>=</a:t>
            </a:r>
            <a:r>
              <a:rPr lang="en-US" altLang="zh-CN" b="1" dirty="0" err="1"/>
              <a:t>ckpt</a:t>
            </a:r>
            <a:r>
              <a:rPr lang="en" altLang="zh-CN" dirty="0"/>
              <a:t>,</a:t>
            </a:r>
            <a:br>
              <a:rPr lang="en" altLang="zh-CN" dirty="0"/>
            </a:br>
            <a:r>
              <a:rPr lang="en" altLang="zh-CN" dirty="0"/>
              <a:t>                                       	</a:t>
            </a:r>
            <a:r>
              <a:rPr lang="zh-CN" altLang="en-US" dirty="0"/>
              <a:t>        </a:t>
            </a:r>
            <a:r>
              <a:rPr lang="en" altLang="zh-CN" dirty="0"/>
              <a:t>hooks=</a:t>
            </a:r>
            <a:r>
              <a:rPr lang="en" altLang="zh-CN" dirty="0" err="1"/>
              <a:t>training_hooks</a:t>
            </a:r>
            <a:r>
              <a:rPr lang="en" altLang="zh-CN" dirty="0"/>
              <a:t>,</a:t>
            </a:r>
            <a:br>
              <a:rPr lang="en" altLang="zh-CN" dirty="0"/>
            </a:br>
            <a:r>
              <a:rPr lang="en" altLang="zh-CN" dirty="0"/>
              <a:t>                                       </a:t>
            </a:r>
            <a:r>
              <a:rPr lang="zh-CN" altLang="en-US" dirty="0"/>
              <a:t>              </a:t>
            </a:r>
            <a:r>
              <a:rPr lang="en" altLang="zh-CN" dirty="0"/>
              <a:t>config=config)</a:t>
            </a:r>
          </a:p>
          <a:p>
            <a:r>
              <a:rPr lang="en" altLang="zh-CN" dirty="0" err="1"/>
              <a:t>global_step</a:t>
            </a:r>
            <a:r>
              <a:rPr lang="en" altLang="zh-CN" dirty="0"/>
              <a:t> = </a:t>
            </a:r>
            <a:r>
              <a:rPr lang="en" altLang="zh-CN" dirty="0" err="1"/>
              <a:t>tf.train.get_or_create_global_step</a:t>
            </a:r>
            <a:r>
              <a:rPr lang="en" altLang="zh-CN" dirty="0"/>
              <a:t>()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4418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F790F-36F7-8E4D-A219-B0CDE98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Zoo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41BBDC-EED1-7F41-A9D0-9521D7D8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5" y="2242111"/>
            <a:ext cx="7162800" cy="4089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E30A87-4A1B-A647-AA7A-E965AFC8EFEB}"/>
              </a:ext>
            </a:extLst>
          </p:cNvPr>
          <p:cNvSpPr txBox="1"/>
          <p:nvPr/>
        </p:nvSpPr>
        <p:spPr>
          <a:xfrm>
            <a:off x="3409695" y="178173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Pytorch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CV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2D7527-E549-3542-A5DD-AA9B697222A4}"/>
              </a:ext>
            </a:extLst>
          </p:cNvPr>
          <p:cNvSpPr txBox="1"/>
          <p:nvPr/>
        </p:nvSpPr>
        <p:spPr>
          <a:xfrm>
            <a:off x="9450715" y="169068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NLP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transformers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957DCC-E1BC-F944-BD59-E645D769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00" y="2406651"/>
            <a:ext cx="4089400" cy="609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D390D3D-2F34-5641-A1DC-9104C856A6C1}"/>
              </a:ext>
            </a:extLst>
          </p:cNvPr>
          <p:cNvSpPr/>
          <p:nvPr/>
        </p:nvSpPr>
        <p:spPr>
          <a:xfrm>
            <a:off x="8455212" y="3195419"/>
            <a:ext cx="33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https://github.com/huggingface/transformers</a:t>
            </a:r>
          </a:p>
        </p:txBody>
      </p:sp>
    </p:spTree>
    <p:extLst>
      <p:ext uri="{BB962C8B-B14F-4D97-AF65-F5344CB8AC3E}">
        <p14:creationId xmlns:p14="http://schemas.microsoft.com/office/powerpoint/2010/main" val="1506284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57E4E-C215-7840-A99B-540C1A5E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zoo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DDC6F00-B612-8F41-865C-7C4AE41C1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5661" y="0"/>
            <a:ext cx="648634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D3815C-C7A7-E449-8CA5-38BAD713DA56}"/>
              </a:ext>
            </a:extLst>
          </p:cNvPr>
          <p:cNvSpPr txBox="1"/>
          <p:nvPr/>
        </p:nvSpPr>
        <p:spPr>
          <a:xfrm>
            <a:off x="838200" y="1958994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/>
              <a:t>tf.keras.applications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1009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A2C6B-1B2A-614C-BBF4-5AC3C358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9DF85-B115-794C-BECF-5A47977E8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 err="1"/>
              <a:t>LinearRegression</a:t>
            </a:r>
            <a:endParaRPr kumimoji="1" lang="en" altLang="zh-CN" dirty="0"/>
          </a:p>
          <a:p>
            <a:r>
              <a:rPr kumimoji="1" lang="en" altLang="zh-CN" dirty="0" err="1"/>
              <a:t>LogisticRegression</a:t>
            </a:r>
            <a:endParaRPr kumimoji="1" lang="en" altLang="zh-CN" dirty="0"/>
          </a:p>
          <a:p>
            <a:r>
              <a:rPr kumimoji="1" lang="en" altLang="zh-CN" dirty="0"/>
              <a:t>SVM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8212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AD23C-E569-FC44-BCD8-A575349A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/>
              <a:t>LinearRegression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D8F728-FF0E-D04F-B895-998FD10E5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CBB6C-8491-6547-B96C-8D8E9FA11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2936"/>
            <a:ext cx="59563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17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AD7A0-684E-D349-8513-077F17F7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/>
              <a:t>LogisticRegression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79060D3-7FE5-2748-B916-7DA264E62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141"/>
            <a:ext cx="5309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71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3B329-A133-6F41-A553-79670946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SVM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240F7C-A6B1-914B-8931-7E1D0820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0075"/>
            <a:ext cx="9474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8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D68FD-8C12-9F41-8809-5DEEA0C9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Why TensorFlow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6E1B5-3C09-844D-82F6-ED88777BF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" altLang="zh-CN" dirty="0"/>
              <a:t>Python API </a:t>
            </a:r>
          </a:p>
          <a:p>
            <a:r>
              <a:rPr lang="en" altLang="zh-CN" dirty="0"/>
              <a:t>Portability: deploy computation to one or more </a:t>
            </a:r>
            <a:r>
              <a:rPr lang="en" altLang="zh-CN" b="1" dirty="0"/>
              <a:t>CPUs or GPUs </a:t>
            </a:r>
            <a:r>
              <a:rPr lang="en" altLang="zh-CN" dirty="0"/>
              <a:t>in a </a:t>
            </a:r>
          </a:p>
          <a:p>
            <a:r>
              <a:rPr lang="en" altLang="zh-CN" dirty="0"/>
              <a:t>desktop, server, or mobile device with a single API </a:t>
            </a:r>
          </a:p>
          <a:p>
            <a:r>
              <a:rPr lang="en" altLang="zh-CN" dirty="0"/>
              <a:t>Flexibility: from Raspberry Pi,</a:t>
            </a:r>
            <a:r>
              <a:rPr lang="zh-CN" altLang="en-US" dirty="0"/>
              <a:t> </a:t>
            </a:r>
            <a:r>
              <a:rPr lang="en" altLang="zh-CN" dirty="0"/>
              <a:t>Android, Windows, IOS, Linux to server farms </a:t>
            </a:r>
          </a:p>
          <a:p>
            <a:r>
              <a:rPr lang="en" altLang="zh-CN" dirty="0"/>
              <a:t>Visualization(</a:t>
            </a:r>
            <a:r>
              <a:rPr lang="en" altLang="zh-CN" b="1" dirty="0" err="1"/>
              <a:t>TensorBoard</a:t>
            </a:r>
            <a:r>
              <a:rPr lang="en" altLang="zh-CN" dirty="0"/>
              <a:t>) </a:t>
            </a:r>
          </a:p>
          <a:p>
            <a:r>
              <a:rPr lang="en" altLang="zh-CN" b="1" dirty="0"/>
              <a:t>Checkpoints</a:t>
            </a:r>
            <a:r>
              <a:rPr lang="en" altLang="zh-CN" dirty="0"/>
              <a:t>(for managing experiments) </a:t>
            </a:r>
          </a:p>
          <a:p>
            <a:r>
              <a:rPr lang="en" altLang="zh-CN" dirty="0"/>
              <a:t>Large community </a:t>
            </a:r>
          </a:p>
          <a:p>
            <a:r>
              <a:rPr lang="en" altLang="zh-CN" dirty="0"/>
              <a:t>Awesome projects already using TensorFlow</a:t>
            </a:r>
            <a:r>
              <a:rPr lang="zh-CN" altLang="en-US" dirty="0"/>
              <a:t> </a:t>
            </a:r>
            <a:r>
              <a:rPr lang="en-US" altLang="zh-CN" dirty="0"/>
              <a:t>(google</a:t>
            </a:r>
            <a:r>
              <a:rPr lang="zh-CN" altLang="en-US" dirty="0"/>
              <a:t> </a:t>
            </a:r>
            <a:r>
              <a:rPr lang="en-US" altLang="zh-CN" dirty="0"/>
              <a:t>research)</a:t>
            </a:r>
            <a:r>
              <a:rPr lang="en" altLang="zh-CN" dirty="0"/>
              <a:t>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97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D6F70-0353-2340-82AC-B16AD4C1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What's a tensor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7A37C-C7B1-F644-B5F7-A6E8D8577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• An n-dimensional array</a:t>
            </a:r>
            <a:br>
              <a:rPr lang="en" altLang="zh-CN" dirty="0"/>
            </a:br>
            <a:r>
              <a:rPr lang="en" altLang="zh-CN" dirty="0"/>
              <a:t>• 0-d tensor: scalar(number) • 1-d tensor: vector</a:t>
            </a:r>
            <a:br>
              <a:rPr lang="en" altLang="zh-CN" dirty="0"/>
            </a:br>
            <a:r>
              <a:rPr lang="en" altLang="zh-CN" dirty="0"/>
              <a:t>• 2-d tensor: matrix</a:t>
            </a:r>
            <a:br>
              <a:rPr lang="en" altLang="zh-CN" dirty="0"/>
            </a:br>
            <a:r>
              <a:rPr lang="en" altLang="zh-CN" dirty="0"/>
              <a:t>• and so on </a:t>
            </a:r>
            <a:endParaRPr lang="en" altLang="zh-CN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83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F04F4-9869-C54B-AAD4-C2B891B2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Data Flow Graphs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361241-C898-C149-A5D1-AA427A26C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assemble a </a:t>
            </a:r>
            <a:r>
              <a:rPr lang="en" altLang="zh-CN" b="1" dirty="0"/>
              <a:t>graph</a:t>
            </a:r>
          </a:p>
          <a:p>
            <a:r>
              <a:rPr lang="en" altLang="zh-CN" dirty="0"/>
              <a:t>use a </a:t>
            </a:r>
            <a:r>
              <a:rPr lang="en" altLang="zh-CN" b="1" dirty="0"/>
              <a:t>session </a:t>
            </a:r>
            <a:r>
              <a:rPr lang="en" altLang="zh-CN" dirty="0"/>
              <a:t>to execute operations in the graph </a:t>
            </a:r>
            <a:br>
              <a:rPr lang="en" altLang="zh-CN" b="1" dirty="0"/>
            </a:br>
            <a:endParaRPr lang="en" altLang="zh-CN" dirty="0">
              <a:effectLst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7EFE76-EF38-9943-B4FE-92F80804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6531"/>
            <a:ext cx="12192000" cy="39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8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4D4B0-2C57-EB45-9CEF-29962D3F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Data Flow Graphs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B8F801-B1EA-8A45-A78D-7E13E6C5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84" y="365125"/>
            <a:ext cx="2993679" cy="1825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4814AA-5A06-8947-AE5E-713AD97F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1" y="1690688"/>
            <a:ext cx="4568387" cy="10427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B57F308-D134-024D-8DE3-C3651E1575CD}"/>
              </a:ext>
            </a:extLst>
          </p:cNvPr>
          <p:cNvSpPr/>
          <p:nvPr/>
        </p:nvSpPr>
        <p:spPr>
          <a:xfrm>
            <a:off x="943991" y="3016251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Tensor("Add:0", shape=(), dtype=int32)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8EF7C0-689A-1147-AE70-A8EB82798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91" y="3802704"/>
            <a:ext cx="3556000" cy="1295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9B4C351-39B5-7041-B82F-8FE7C3899676}"/>
              </a:ext>
            </a:extLst>
          </p:cNvPr>
          <p:cNvSpPr/>
          <p:nvPr/>
        </p:nvSpPr>
        <p:spPr>
          <a:xfrm>
            <a:off x="943991" y="5515225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8952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1602</Words>
  <Application>Microsoft Macintosh PowerPoint</Application>
  <PresentationFormat>宽屏</PresentationFormat>
  <Paragraphs>190</Paragraphs>
  <Slides>57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-apple-system</vt:lpstr>
      <vt:lpstr>等线</vt:lpstr>
      <vt:lpstr>等线 Light</vt:lpstr>
      <vt:lpstr>Lato</vt:lpstr>
      <vt:lpstr>Arial</vt:lpstr>
      <vt:lpstr>Calibri</vt:lpstr>
      <vt:lpstr>Cambria Math</vt:lpstr>
      <vt:lpstr>Office 主题​​</vt:lpstr>
      <vt:lpstr>Python, Tensorflow and Pytorch for DNN</vt:lpstr>
      <vt:lpstr>A deep learning example</vt:lpstr>
      <vt:lpstr>PowerPoint 演示文稿</vt:lpstr>
      <vt:lpstr>GPU parallel computation</vt:lpstr>
      <vt:lpstr>What's TensorFlow? </vt:lpstr>
      <vt:lpstr>Why TensorFlow </vt:lpstr>
      <vt:lpstr>What's a tensor </vt:lpstr>
      <vt:lpstr>Data Flow Graphs </vt:lpstr>
      <vt:lpstr>Data Flow Graphs </vt:lpstr>
      <vt:lpstr>PowerPoint 演示文稿</vt:lpstr>
      <vt:lpstr>TensorBoard:Visulaizing Learning </vt:lpstr>
      <vt:lpstr>TensorBoard: Graph Visualization </vt:lpstr>
      <vt:lpstr>TensorBoard: Graph Visualization </vt:lpstr>
      <vt:lpstr>tf.constant() and tf.Variable() </vt:lpstr>
      <vt:lpstr>tf.Variable() and tf.get_variable() </vt:lpstr>
      <vt:lpstr>Multi model with one graph</vt:lpstr>
      <vt:lpstr>Why we need more than one model?</vt:lpstr>
      <vt:lpstr>Dropout</vt:lpstr>
      <vt:lpstr>BN</vt:lpstr>
      <vt:lpstr>PowerPoint 演示文稿</vt:lpstr>
      <vt:lpstr>PowerPoint 演示文稿</vt:lpstr>
      <vt:lpstr>Optimization</vt:lpstr>
      <vt:lpstr>Drawbacks of TF</vt:lpstr>
      <vt:lpstr>PowerPoint 演示文稿</vt:lpstr>
      <vt:lpstr>Pytorch</vt:lpstr>
      <vt:lpstr>Tensors (张量)</vt:lpstr>
      <vt:lpstr>Tensor in Pytorch (inplace)</vt:lpstr>
      <vt:lpstr>Auto grad in pytorch</vt:lpstr>
      <vt:lpstr>A simple CNN model in pytorch</vt:lpstr>
      <vt:lpstr>process</vt:lpstr>
      <vt:lpstr>PowerPoint 演示文稿</vt:lpstr>
      <vt:lpstr>Difference between TF and pytorch</vt:lpstr>
      <vt:lpstr>PowerPoint 演示文稿</vt:lpstr>
      <vt:lpstr>Loss Backward</vt:lpstr>
      <vt:lpstr>Test in pytorch</vt:lpstr>
      <vt:lpstr>Tensorflow or Pytorch?</vt:lpstr>
      <vt:lpstr>Why tensorflow?</vt:lpstr>
      <vt:lpstr>Training in custom data</vt:lpstr>
      <vt:lpstr>Data  preprocessing</vt:lpstr>
      <vt:lpstr>Image preprocess</vt:lpstr>
      <vt:lpstr>Dataloader</vt:lpstr>
      <vt:lpstr>Convert data and model to GPU</vt:lpstr>
      <vt:lpstr>Dataloader API CIFAR10</vt:lpstr>
      <vt:lpstr>Dataloader API CIFAR10</vt:lpstr>
      <vt:lpstr>Model setting</vt:lpstr>
      <vt:lpstr>optimization</vt:lpstr>
      <vt:lpstr>SGD Optimizer.step()</vt:lpstr>
      <vt:lpstr>Dynamic Learning rate</vt:lpstr>
      <vt:lpstr>Model eval</vt:lpstr>
      <vt:lpstr>Model saving</vt:lpstr>
      <vt:lpstr>Tensorflow saving</vt:lpstr>
      <vt:lpstr>Model Zoo</vt:lpstr>
      <vt:lpstr>Tensorflow zoo</vt:lpstr>
      <vt:lpstr>Loss functions in DNN</vt:lpstr>
      <vt:lpstr>LinearRegression</vt:lpstr>
      <vt:lpstr>LogisticRegression</vt:lpstr>
      <vt:lpstr>SVM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cj c</dc:creator>
  <cp:lastModifiedBy>Wang Yikai</cp:lastModifiedBy>
  <cp:revision>44</cp:revision>
  <dcterms:created xsi:type="dcterms:W3CDTF">2021-03-17T10:26:12Z</dcterms:created>
  <dcterms:modified xsi:type="dcterms:W3CDTF">2021-03-18T10:33:19Z</dcterms:modified>
</cp:coreProperties>
</file>